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9" r:id="rId2"/>
    <p:sldId id="262" r:id="rId3"/>
    <p:sldId id="302" r:id="rId4"/>
    <p:sldId id="303" r:id="rId5"/>
    <p:sldId id="260" r:id="rId6"/>
    <p:sldId id="284" r:id="rId7"/>
    <p:sldId id="263" r:id="rId8"/>
    <p:sldId id="265" r:id="rId9"/>
    <p:sldId id="268" r:id="rId10"/>
    <p:sldId id="271" r:id="rId11"/>
    <p:sldId id="272" r:id="rId12"/>
    <p:sldId id="279" r:id="rId13"/>
    <p:sldId id="299" r:id="rId14"/>
    <p:sldId id="273" r:id="rId15"/>
    <p:sldId id="274" r:id="rId16"/>
    <p:sldId id="275" r:id="rId17"/>
    <p:sldId id="277" r:id="rId18"/>
    <p:sldId id="308" r:id="rId19"/>
    <p:sldId id="280" r:id="rId20"/>
    <p:sldId id="281" r:id="rId21"/>
    <p:sldId id="283" r:id="rId22"/>
    <p:sldId id="309" r:id="rId23"/>
    <p:sldId id="286" r:id="rId24"/>
    <p:sldId id="287" r:id="rId25"/>
    <p:sldId id="304" r:id="rId26"/>
    <p:sldId id="305" r:id="rId27"/>
    <p:sldId id="306" r:id="rId28"/>
    <p:sldId id="288" r:id="rId29"/>
    <p:sldId id="307" r:id="rId30"/>
    <p:sldId id="289" r:id="rId31"/>
    <p:sldId id="290" r:id="rId32"/>
    <p:sldId id="297" r:id="rId33"/>
    <p:sldId id="298" r:id="rId3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uno" initials="A" lastIdx="1" clrIdx="0">
    <p:extLst>
      <p:ext uri="{19B8F6BF-5375-455C-9EA6-DF929625EA0E}">
        <p15:presenceInfo xmlns:p15="http://schemas.microsoft.com/office/powerpoint/2012/main" userId="Alun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9BD5"/>
    <a:srgbClr val="6BCDDC"/>
    <a:srgbClr val="D5F1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59" autoAdjust="0"/>
    <p:restoredTop sz="94364" autoAdjust="0"/>
  </p:normalViewPr>
  <p:slideViewPr>
    <p:cSldViewPr snapToGrid="0">
      <p:cViewPr varScale="1">
        <p:scale>
          <a:sx n="69" d="100"/>
          <a:sy n="69" d="100"/>
        </p:scale>
        <p:origin x="798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C7BBC-DD35-42BE-A28D-C14F739804A6}" type="datetimeFigureOut">
              <a:rPr lang="pt-BR" smtClean="0"/>
              <a:t>05/10/2018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5F3CB3-6AB6-4EBF-95BF-0A614217CF1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5069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F3CB3-6AB6-4EBF-95BF-0A614217CF10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00226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F3CB3-6AB6-4EBF-95BF-0A614217CF10}" type="slidenum">
              <a:rPr lang="pt-BR" smtClean="0"/>
              <a:t>22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6800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F3CB3-6AB6-4EBF-95BF-0A614217CF10}" type="slidenum">
              <a:rPr lang="pt-BR" smtClean="0"/>
              <a:t>23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07442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AD8F-568F-45B5-A835-41369A30F5A5}" type="datetimeFigureOut">
              <a:rPr lang="pt-BR" smtClean="0"/>
              <a:pPr/>
              <a:t>05/10/2018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58393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AD8F-568F-45B5-A835-41369A30F5A5}" type="datetimeFigureOut">
              <a:rPr lang="pt-BR" smtClean="0"/>
              <a:pPr/>
              <a:t>05/10/2018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4209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AD8F-568F-45B5-A835-41369A30F5A5}" type="datetimeFigureOut">
              <a:rPr lang="pt-BR" smtClean="0"/>
              <a:pPr/>
              <a:t>05/10/2018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224643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Uma Parte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Freeform 7"/>
          <p:cNvSpPr>
            <a:spLocks/>
          </p:cNvSpPr>
          <p:nvPr/>
        </p:nvSpPr>
        <p:spPr bwMode="auto">
          <a:xfrm>
            <a:off x="11432460" y="6302667"/>
            <a:ext cx="759540" cy="555333"/>
          </a:xfrm>
          <a:custGeom>
            <a:avLst/>
            <a:gdLst/>
            <a:ahLst/>
            <a:cxnLst>
              <a:cxn ang="0">
                <a:pos x="1475" y="0"/>
              </a:cxn>
              <a:cxn ang="0">
                <a:pos x="742" y="258"/>
              </a:cxn>
              <a:cxn ang="0">
                <a:pos x="701" y="273"/>
              </a:cxn>
              <a:cxn ang="0">
                <a:pos x="660" y="290"/>
              </a:cxn>
              <a:cxn ang="0">
                <a:pos x="620" y="309"/>
              </a:cxn>
              <a:cxn ang="0">
                <a:pos x="582" y="329"/>
              </a:cxn>
              <a:cxn ang="0">
                <a:pos x="544" y="350"/>
              </a:cxn>
              <a:cxn ang="0">
                <a:pos x="508" y="373"/>
              </a:cxn>
              <a:cxn ang="0">
                <a:pos x="472" y="397"/>
              </a:cxn>
              <a:cxn ang="0">
                <a:pos x="437" y="422"/>
              </a:cxn>
              <a:cxn ang="0">
                <a:pos x="404" y="449"/>
              </a:cxn>
              <a:cxn ang="0">
                <a:pos x="371" y="477"/>
              </a:cxn>
              <a:cxn ang="0">
                <a:pos x="341" y="506"/>
              </a:cxn>
              <a:cxn ang="0">
                <a:pos x="311" y="536"/>
              </a:cxn>
              <a:cxn ang="0">
                <a:pos x="281" y="566"/>
              </a:cxn>
              <a:cxn ang="0">
                <a:pos x="254" y="599"/>
              </a:cxn>
              <a:cxn ang="0">
                <a:pos x="228" y="632"/>
              </a:cxn>
              <a:cxn ang="0">
                <a:pos x="203" y="666"/>
              </a:cxn>
              <a:cxn ang="0">
                <a:pos x="179" y="701"/>
              </a:cxn>
              <a:cxn ang="0">
                <a:pos x="158" y="738"/>
              </a:cxn>
              <a:cxn ang="0">
                <a:pos x="136" y="775"/>
              </a:cxn>
              <a:cxn ang="0">
                <a:pos x="117" y="813"/>
              </a:cxn>
              <a:cxn ang="0">
                <a:pos x="98" y="850"/>
              </a:cxn>
              <a:cxn ang="0">
                <a:pos x="82" y="890"/>
              </a:cxn>
              <a:cxn ang="0">
                <a:pos x="67" y="930"/>
              </a:cxn>
              <a:cxn ang="0">
                <a:pos x="53" y="970"/>
              </a:cxn>
              <a:cxn ang="0">
                <a:pos x="41" y="1011"/>
              </a:cxn>
              <a:cxn ang="0">
                <a:pos x="30" y="1053"/>
              </a:cxn>
              <a:cxn ang="0">
                <a:pos x="21" y="1096"/>
              </a:cxn>
              <a:cxn ang="0">
                <a:pos x="14" y="1138"/>
              </a:cxn>
              <a:cxn ang="0">
                <a:pos x="7" y="1181"/>
              </a:cxn>
              <a:cxn ang="0">
                <a:pos x="4" y="1224"/>
              </a:cxn>
              <a:cxn ang="0">
                <a:pos x="1" y="1269"/>
              </a:cxn>
              <a:cxn ang="0">
                <a:pos x="0" y="1313"/>
              </a:cxn>
              <a:cxn ang="0">
                <a:pos x="0" y="1578"/>
              </a:cxn>
              <a:cxn ang="0">
                <a:pos x="1475" y="1578"/>
              </a:cxn>
              <a:cxn ang="0">
                <a:pos x="1475" y="0"/>
              </a:cxn>
            </a:cxnLst>
            <a:rect l="0" t="0" r="r" b="b"/>
            <a:pathLst>
              <a:path w="1475" h="1578">
                <a:moveTo>
                  <a:pt x="1475" y="0"/>
                </a:moveTo>
                <a:lnTo>
                  <a:pt x="742" y="258"/>
                </a:lnTo>
                <a:lnTo>
                  <a:pt x="701" y="273"/>
                </a:lnTo>
                <a:lnTo>
                  <a:pt x="660" y="290"/>
                </a:lnTo>
                <a:lnTo>
                  <a:pt x="620" y="309"/>
                </a:lnTo>
                <a:lnTo>
                  <a:pt x="582" y="329"/>
                </a:lnTo>
                <a:lnTo>
                  <a:pt x="544" y="350"/>
                </a:lnTo>
                <a:lnTo>
                  <a:pt x="508" y="373"/>
                </a:lnTo>
                <a:lnTo>
                  <a:pt x="472" y="397"/>
                </a:lnTo>
                <a:lnTo>
                  <a:pt x="437" y="422"/>
                </a:lnTo>
                <a:lnTo>
                  <a:pt x="404" y="449"/>
                </a:lnTo>
                <a:lnTo>
                  <a:pt x="371" y="477"/>
                </a:lnTo>
                <a:lnTo>
                  <a:pt x="341" y="506"/>
                </a:lnTo>
                <a:lnTo>
                  <a:pt x="311" y="536"/>
                </a:lnTo>
                <a:lnTo>
                  <a:pt x="281" y="566"/>
                </a:lnTo>
                <a:lnTo>
                  <a:pt x="254" y="599"/>
                </a:lnTo>
                <a:lnTo>
                  <a:pt x="228" y="632"/>
                </a:lnTo>
                <a:lnTo>
                  <a:pt x="203" y="666"/>
                </a:lnTo>
                <a:lnTo>
                  <a:pt x="179" y="701"/>
                </a:lnTo>
                <a:lnTo>
                  <a:pt x="158" y="738"/>
                </a:lnTo>
                <a:lnTo>
                  <a:pt x="136" y="775"/>
                </a:lnTo>
                <a:lnTo>
                  <a:pt x="117" y="813"/>
                </a:lnTo>
                <a:lnTo>
                  <a:pt x="98" y="850"/>
                </a:lnTo>
                <a:lnTo>
                  <a:pt x="82" y="890"/>
                </a:lnTo>
                <a:lnTo>
                  <a:pt x="67" y="930"/>
                </a:lnTo>
                <a:lnTo>
                  <a:pt x="53" y="970"/>
                </a:lnTo>
                <a:lnTo>
                  <a:pt x="41" y="1011"/>
                </a:lnTo>
                <a:lnTo>
                  <a:pt x="30" y="1053"/>
                </a:lnTo>
                <a:lnTo>
                  <a:pt x="21" y="1096"/>
                </a:lnTo>
                <a:lnTo>
                  <a:pt x="14" y="1138"/>
                </a:lnTo>
                <a:lnTo>
                  <a:pt x="7" y="1181"/>
                </a:lnTo>
                <a:lnTo>
                  <a:pt x="4" y="1224"/>
                </a:lnTo>
                <a:lnTo>
                  <a:pt x="1" y="1269"/>
                </a:lnTo>
                <a:lnTo>
                  <a:pt x="0" y="1313"/>
                </a:lnTo>
                <a:lnTo>
                  <a:pt x="0" y="1578"/>
                </a:lnTo>
                <a:lnTo>
                  <a:pt x="1475" y="1578"/>
                </a:lnTo>
                <a:lnTo>
                  <a:pt x="1475" y="0"/>
                </a:lnTo>
                <a:close/>
              </a:path>
            </a:pathLst>
          </a:custGeom>
          <a:solidFill>
            <a:srgbClr val="292C34"/>
          </a:solidFill>
          <a:ln w="9525">
            <a:noFill/>
            <a:round/>
            <a:headEnd/>
            <a:tailEnd/>
          </a:ln>
        </p:spPr>
        <p:txBody>
          <a:bodyPr vert="horz" wrap="square" lIns="104255" tIns="52128" rIns="104255" bIns="52128" numCol="1" anchor="t" anchorCtr="0" compatLnSpc="1">
            <a:prstTxWarp prst="textNoShape">
              <a:avLst/>
            </a:prstTxWarp>
          </a:bodyPr>
          <a:lstStyle/>
          <a:p>
            <a:endParaRPr lang="pt-BR" sz="2394" dirty="0"/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1"/>
          </p:nvPr>
        </p:nvSpPr>
        <p:spPr>
          <a:xfrm>
            <a:off x="1981647" y="1208042"/>
            <a:ext cx="8546987" cy="5225211"/>
          </a:xfrm>
          <a:prstGeom prst="rect">
            <a:avLst/>
          </a:prstGeom>
        </p:spPr>
        <p:txBody>
          <a:bodyPr/>
          <a:lstStyle>
            <a:lvl1pPr>
              <a:buClr>
                <a:srgbClr val="32B9CD"/>
              </a:buClr>
              <a:defRPr>
                <a:latin typeface="Exo 2" pitchFamily="50" charset="0"/>
              </a:defRPr>
            </a:lvl1pPr>
            <a:lvl2pPr>
              <a:buClr>
                <a:srgbClr val="32B9CD"/>
              </a:buClr>
              <a:defRPr>
                <a:latin typeface="Exo 2" pitchFamily="50" charset="0"/>
              </a:defRPr>
            </a:lvl2pPr>
            <a:lvl3pPr>
              <a:buClr>
                <a:srgbClr val="32B9CD"/>
              </a:buClr>
              <a:defRPr>
                <a:latin typeface="Exo 2" pitchFamily="50" charset="0"/>
              </a:defRPr>
            </a:lvl3pPr>
            <a:lvl4pPr>
              <a:buClr>
                <a:srgbClr val="32B9CD"/>
              </a:buClr>
              <a:defRPr>
                <a:latin typeface="Exo 2" pitchFamily="50" charset="0"/>
              </a:defRPr>
            </a:lvl4pPr>
            <a:lvl5pPr>
              <a:buClr>
                <a:srgbClr val="32B9CD"/>
              </a:buClr>
              <a:defRPr>
                <a:latin typeface="Exo 2" pitchFamily="50" charset="0"/>
              </a:defRPr>
            </a:lvl5pPr>
          </a:lstStyle>
          <a:p>
            <a:pPr lvl="0"/>
            <a:r>
              <a:rPr lang="pt-BR" dirty="0"/>
              <a:t>Clique para editar os estilos do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32460" y="6563910"/>
            <a:ext cx="570147" cy="194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000" tIns="10800" rIns="18000" bIns="1080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spcAft>
                <a:spcPct val="0"/>
              </a:spcAft>
              <a:defRPr sz="1140" b="1">
                <a:solidFill>
                  <a:schemeClr val="bg1"/>
                </a:solidFill>
                <a:latin typeface="Exo 2" pitchFamily="50" charset="0"/>
                <a:ea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‹nº›</a:t>
            </a:fld>
            <a:endParaRPr lang="pt-BR" sz="798" dirty="0"/>
          </a:p>
        </p:txBody>
      </p:sp>
      <p:sp>
        <p:nvSpPr>
          <p:cNvPr id="9" name="Freeform 6"/>
          <p:cNvSpPr>
            <a:spLocks/>
          </p:cNvSpPr>
          <p:nvPr/>
        </p:nvSpPr>
        <p:spPr bwMode="auto">
          <a:xfrm>
            <a:off x="6" y="9"/>
            <a:ext cx="1661896" cy="1208438"/>
          </a:xfrm>
          <a:custGeom>
            <a:avLst/>
            <a:gdLst/>
            <a:ahLst/>
            <a:cxnLst>
              <a:cxn ang="0">
                <a:pos x="3091" y="1686"/>
              </a:cxn>
              <a:cxn ang="0">
                <a:pos x="3117" y="1687"/>
              </a:cxn>
              <a:cxn ang="0">
                <a:pos x="3156" y="1689"/>
              </a:cxn>
              <a:cxn ang="0">
                <a:pos x="3169" y="1687"/>
              </a:cxn>
              <a:cxn ang="0">
                <a:pos x="3252" y="1655"/>
              </a:cxn>
              <a:cxn ang="0">
                <a:pos x="3332" y="1617"/>
              </a:cxn>
              <a:cxn ang="0">
                <a:pos x="3408" y="1573"/>
              </a:cxn>
              <a:cxn ang="0">
                <a:pos x="3478" y="1523"/>
              </a:cxn>
              <a:cxn ang="0">
                <a:pos x="3545" y="1469"/>
              </a:cxn>
              <a:cxn ang="0">
                <a:pos x="3608" y="1411"/>
              </a:cxn>
              <a:cxn ang="0">
                <a:pos x="3665" y="1346"/>
              </a:cxn>
              <a:cxn ang="0">
                <a:pos x="3718" y="1279"/>
              </a:cxn>
              <a:cxn ang="0">
                <a:pos x="3765" y="1207"/>
              </a:cxn>
              <a:cxn ang="0">
                <a:pos x="3807" y="1133"/>
              </a:cxn>
              <a:cxn ang="0">
                <a:pos x="3842" y="1055"/>
              </a:cxn>
              <a:cxn ang="0">
                <a:pos x="3872" y="974"/>
              </a:cxn>
              <a:cxn ang="0">
                <a:pos x="3896" y="890"/>
              </a:cxn>
              <a:cxn ang="0">
                <a:pos x="3913" y="805"/>
              </a:cxn>
              <a:cxn ang="0">
                <a:pos x="3923" y="717"/>
              </a:cxn>
              <a:cxn ang="0">
                <a:pos x="3927" y="628"/>
              </a:cxn>
              <a:cxn ang="0">
                <a:pos x="3855" y="0"/>
              </a:cxn>
              <a:cxn ang="0">
                <a:pos x="3088" y="0"/>
              </a:cxn>
              <a:cxn ang="0">
                <a:pos x="3855" y="278"/>
              </a:cxn>
              <a:cxn ang="0">
                <a:pos x="3853" y="671"/>
              </a:cxn>
              <a:cxn ang="0">
                <a:pos x="3847" y="753"/>
              </a:cxn>
              <a:cxn ang="0">
                <a:pos x="3834" y="834"/>
              </a:cxn>
              <a:cxn ang="0">
                <a:pos x="3814" y="913"/>
              </a:cxn>
              <a:cxn ang="0">
                <a:pos x="3790" y="990"/>
              </a:cxn>
              <a:cxn ang="0">
                <a:pos x="3759" y="1063"/>
              </a:cxn>
              <a:cxn ang="0">
                <a:pos x="3723" y="1135"/>
              </a:cxn>
              <a:cxn ang="0">
                <a:pos x="3682" y="1204"/>
              </a:cxn>
              <a:cxn ang="0">
                <a:pos x="3635" y="1269"/>
              </a:cxn>
              <a:cxn ang="0">
                <a:pos x="3583" y="1330"/>
              </a:cxn>
              <a:cxn ang="0">
                <a:pos x="3528" y="1388"/>
              </a:cxn>
              <a:cxn ang="0">
                <a:pos x="3467" y="1441"/>
              </a:cxn>
              <a:cxn ang="0">
                <a:pos x="3403" y="1489"/>
              </a:cxn>
              <a:cxn ang="0">
                <a:pos x="3333" y="1533"/>
              </a:cxn>
              <a:cxn ang="0">
                <a:pos x="3261" y="1571"/>
              </a:cxn>
              <a:cxn ang="0">
                <a:pos x="3185" y="1604"/>
              </a:cxn>
              <a:cxn ang="0">
                <a:pos x="3140" y="1621"/>
              </a:cxn>
              <a:cxn ang="0">
                <a:pos x="3121" y="1636"/>
              </a:cxn>
              <a:cxn ang="0">
                <a:pos x="3091" y="1661"/>
              </a:cxn>
              <a:cxn ang="0">
                <a:pos x="0" y="2718"/>
              </a:cxn>
            </a:cxnLst>
            <a:rect l="0" t="0" r="r" b="b"/>
            <a:pathLst>
              <a:path w="3927" h="2740">
                <a:moveTo>
                  <a:pt x="0" y="2740"/>
                </a:moveTo>
                <a:lnTo>
                  <a:pt x="3091" y="1686"/>
                </a:lnTo>
                <a:lnTo>
                  <a:pt x="3098" y="1686"/>
                </a:lnTo>
                <a:lnTo>
                  <a:pt x="3117" y="1687"/>
                </a:lnTo>
                <a:lnTo>
                  <a:pt x="3139" y="1689"/>
                </a:lnTo>
                <a:lnTo>
                  <a:pt x="3156" y="1689"/>
                </a:lnTo>
                <a:lnTo>
                  <a:pt x="3163" y="1689"/>
                </a:lnTo>
                <a:lnTo>
                  <a:pt x="3169" y="1687"/>
                </a:lnTo>
                <a:lnTo>
                  <a:pt x="3211" y="1672"/>
                </a:lnTo>
                <a:lnTo>
                  <a:pt x="3252" y="1655"/>
                </a:lnTo>
                <a:lnTo>
                  <a:pt x="3293" y="1637"/>
                </a:lnTo>
                <a:lnTo>
                  <a:pt x="3332" y="1617"/>
                </a:lnTo>
                <a:lnTo>
                  <a:pt x="3370" y="1595"/>
                </a:lnTo>
                <a:lnTo>
                  <a:pt x="3408" y="1573"/>
                </a:lnTo>
                <a:lnTo>
                  <a:pt x="3443" y="1549"/>
                </a:lnTo>
                <a:lnTo>
                  <a:pt x="3478" y="1523"/>
                </a:lnTo>
                <a:lnTo>
                  <a:pt x="3512" y="1497"/>
                </a:lnTo>
                <a:lnTo>
                  <a:pt x="3545" y="1469"/>
                </a:lnTo>
                <a:lnTo>
                  <a:pt x="3577" y="1440"/>
                </a:lnTo>
                <a:lnTo>
                  <a:pt x="3608" y="1411"/>
                </a:lnTo>
                <a:lnTo>
                  <a:pt x="3637" y="1379"/>
                </a:lnTo>
                <a:lnTo>
                  <a:pt x="3665" y="1346"/>
                </a:lnTo>
                <a:lnTo>
                  <a:pt x="3692" y="1314"/>
                </a:lnTo>
                <a:lnTo>
                  <a:pt x="3718" y="1279"/>
                </a:lnTo>
                <a:lnTo>
                  <a:pt x="3742" y="1244"/>
                </a:lnTo>
                <a:lnTo>
                  <a:pt x="3765" y="1207"/>
                </a:lnTo>
                <a:lnTo>
                  <a:pt x="3786" y="1171"/>
                </a:lnTo>
                <a:lnTo>
                  <a:pt x="3807" y="1133"/>
                </a:lnTo>
                <a:lnTo>
                  <a:pt x="3826" y="1094"/>
                </a:lnTo>
                <a:lnTo>
                  <a:pt x="3842" y="1055"/>
                </a:lnTo>
                <a:lnTo>
                  <a:pt x="3858" y="1014"/>
                </a:lnTo>
                <a:lnTo>
                  <a:pt x="3872" y="974"/>
                </a:lnTo>
                <a:lnTo>
                  <a:pt x="3885" y="932"/>
                </a:lnTo>
                <a:lnTo>
                  <a:pt x="3896" y="890"/>
                </a:lnTo>
                <a:lnTo>
                  <a:pt x="3905" y="848"/>
                </a:lnTo>
                <a:lnTo>
                  <a:pt x="3913" y="805"/>
                </a:lnTo>
                <a:lnTo>
                  <a:pt x="3919" y="762"/>
                </a:lnTo>
                <a:lnTo>
                  <a:pt x="3923" y="717"/>
                </a:lnTo>
                <a:lnTo>
                  <a:pt x="3927" y="673"/>
                </a:lnTo>
                <a:lnTo>
                  <a:pt x="3927" y="628"/>
                </a:lnTo>
                <a:lnTo>
                  <a:pt x="3927" y="0"/>
                </a:lnTo>
                <a:lnTo>
                  <a:pt x="3855" y="0"/>
                </a:lnTo>
                <a:lnTo>
                  <a:pt x="3855" y="256"/>
                </a:lnTo>
                <a:lnTo>
                  <a:pt x="3088" y="0"/>
                </a:lnTo>
                <a:lnTo>
                  <a:pt x="3022" y="0"/>
                </a:lnTo>
                <a:lnTo>
                  <a:pt x="3855" y="278"/>
                </a:lnTo>
                <a:lnTo>
                  <a:pt x="3855" y="628"/>
                </a:lnTo>
                <a:lnTo>
                  <a:pt x="3853" y="671"/>
                </a:lnTo>
                <a:lnTo>
                  <a:pt x="3851" y="711"/>
                </a:lnTo>
                <a:lnTo>
                  <a:pt x="3847" y="753"/>
                </a:lnTo>
                <a:lnTo>
                  <a:pt x="3841" y="793"/>
                </a:lnTo>
                <a:lnTo>
                  <a:pt x="3834" y="834"/>
                </a:lnTo>
                <a:lnTo>
                  <a:pt x="3826" y="874"/>
                </a:lnTo>
                <a:lnTo>
                  <a:pt x="3814" y="913"/>
                </a:lnTo>
                <a:lnTo>
                  <a:pt x="3803" y="951"/>
                </a:lnTo>
                <a:lnTo>
                  <a:pt x="3790" y="990"/>
                </a:lnTo>
                <a:lnTo>
                  <a:pt x="3775" y="1027"/>
                </a:lnTo>
                <a:lnTo>
                  <a:pt x="3759" y="1063"/>
                </a:lnTo>
                <a:lnTo>
                  <a:pt x="3742" y="1100"/>
                </a:lnTo>
                <a:lnTo>
                  <a:pt x="3723" y="1135"/>
                </a:lnTo>
                <a:lnTo>
                  <a:pt x="3703" y="1170"/>
                </a:lnTo>
                <a:lnTo>
                  <a:pt x="3682" y="1204"/>
                </a:lnTo>
                <a:lnTo>
                  <a:pt x="3659" y="1237"/>
                </a:lnTo>
                <a:lnTo>
                  <a:pt x="3635" y="1269"/>
                </a:lnTo>
                <a:lnTo>
                  <a:pt x="3610" y="1300"/>
                </a:lnTo>
                <a:lnTo>
                  <a:pt x="3583" y="1330"/>
                </a:lnTo>
                <a:lnTo>
                  <a:pt x="3555" y="1359"/>
                </a:lnTo>
                <a:lnTo>
                  <a:pt x="3528" y="1388"/>
                </a:lnTo>
                <a:lnTo>
                  <a:pt x="3497" y="1415"/>
                </a:lnTo>
                <a:lnTo>
                  <a:pt x="3467" y="1441"/>
                </a:lnTo>
                <a:lnTo>
                  <a:pt x="3435" y="1465"/>
                </a:lnTo>
                <a:lnTo>
                  <a:pt x="3403" y="1489"/>
                </a:lnTo>
                <a:lnTo>
                  <a:pt x="3368" y="1512"/>
                </a:lnTo>
                <a:lnTo>
                  <a:pt x="3333" y="1533"/>
                </a:lnTo>
                <a:lnTo>
                  <a:pt x="3298" y="1552"/>
                </a:lnTo>
                <a:lnTo>
                  <a:pt x="3261" y="1571"/>
                </a:lnTo>
                <a:lnTo>
                  <a:pt x="3223" y="1588"/>
                </a:lnTo>
                <a:lnTo>
                  <a:pt x="3185" y="1604"/>
                </a:lnTo>
                <a:lnTo>
                  <a:pt x="3145" y="1618"/>
                </a:lnTo>
                <a:lnTo>
                  <a:pt x="3140" y="1621"/>
                </a:lnTo>
                <a:lnTo>
                  <a:pt x="3135" y="1624"/>
                </a:lnTo>
                <a:lnTo>
                  <a:pt x="3121" y="1636"/>
                </a:lnTo>
                <a:lnTo>
                  <a:pt x="3104" y="1650"/>
                </a:lnTo>
                <a:lnTo>
                  <a:pt x="3091" y="1661"/>
                </a:lnTo>
                <a:lnTo>
                  <a:pt x="3084" y="1666"/>
                </a:lnTo>
                <a:lnTo>
                  <a:pt x="0" y="2718"/>
                </a:lnTo>
                <a:lnTo>
                  <a:pt x="0" y="2740"/>
                </a:lnTo>
                <a:close/>
              </a:path>
            </a:pathLst>
          </a:custGeom>
          <a:solidFill>
            <a:srgbClr val="3B3D42"/>
          </a:solidFill>
          <a:ln w="9525">
            <a:noFill/>
            <a:round/>
            <a:headEnd/>
            <a:tailEnd/>
          </a:ln>
        </p:spPr>
        <p:txBody>
          <a:bodyPr vert="horz" wrap="square" lIns="104255" tIns="52128" rIns="104255" bIns="52128" numCol="1" anchor="t" anchorCtr="0" compatLnSpc="1">
            <a:prstTxWarp prst="textNoShape">
              <a:avLst/>
            </a:prstTxWarp>
          </a:bodyPr>
          <a:lstStyle/>
          <a:p>
            <a:endParaRPr lang="pt-BR" sz="2394" dirty="0"/>
          </a:p>
        </p:txBody>
      </p:sp>
      <p:sp>
        <p:nvSpPr>
          <p:cNvPr id="10" name="Espaço Reservado para Tex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1981647" y="98162"/>
            <a:ext cx="9779211" cy="694428"/>
          </a:xfrm>
          <a:prstGeom prst="rect">
            <a:avLst/>
          </a:prstGeom>
        </p:spPr>
        <p:txBody>
          <a:bodyPr anchor="t"/>
          <a:lstStyle>
            <a:lvl1pPr>
              <a:buNone/>
              <a:defRPr sz="3420" b="1" baseline="0">
                <a:solidFill>
                  <a:srgbClr val="32B9CD"/>
                </a:solidFill>
                <a:latin typeface="Exo 2" pitchFamily="50" charset="0"/>
              </a:defRPr>
            </a:lvl1pPr>
            <a:lvl2pPr>
              <a:buNone/>
              <a:defRPr sz="3420">
                <a:latin typeface="Exo 2" pitchFamily="50" charset="0"/>
              </a:defRPr>
            </a:lvl2pPr>
            <a:lvl3pPr>
              <a:buNone/>
              <a:defRPr sz="3420">
                <a:latin typeface="Exo 2" pitchFamily="50" charset="0"/>
              </a:defRPr>
            </a:lvl3pPr>
            <a:lvl4pPr>
              <a:buNone/>
              <a:defRPr sz="3420">
                <a:latin typeface="Exo 2" pitchFamily="50" charset="0"/>
              </a:defRPr>
            </a:lvl4pPr>
            <a:lvl5pPr>
              <a:buNone/>
              <a:defRPr sz="3420">
                <a:latin typeface="Exo 2" pitchFamily="50" charset="0"/>
              </a:defRPr>
            </a:lvl5pPr>
          </a:lstStyle>
          <a:p>
            <a:pPr lvl="0"/>
            <a:r>
              <a:rPr lang="pt-BR" dirty="0"/>
              <a:t>Clique para editar título do slide</a:t>
            </a:r>
          </a:p>
        </p:txBody>
      </p:sp>
      <p:pic>
        <p:nvPicPr>
          <p:cNvPr id="11" name="Imagem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57" y="150637"/>
            <a:ext cx="1217211" cy="45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60302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AD8F-568F-45B5-A835-41369A30F5A5}" type="datetimeFigureOut">
              <a:rPr lang="pt-BR" smtClean="0"/>
              <a:pPr/>
              <a:t>05/10/2018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2862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AD8F-568F-45B5-A835-41369A30F5A5}" type="datetimeFigureOut">
              <a:rPr lang="pt-BR" smtClean="0"/>
              <a:pPr/>
              <a:t>05/10/2018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263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AD8F-568F-45B5-A835-41369A30F5A5}" type="datetimeFigureOut">
              <a:rPr lang="pt-BR" smtClean="0"/>
              <a:pPr/>
              <a:t>05/10/2018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52437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AD8F-568F-45B5-A835-41369A30F5A5}" type="datetimeFigureOut">
              <a:rPr lang="pt-BR" smtClean="0"/>
              <a:pPr/>
              <a:t>05/10/2018</a:t>
            </a:fld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0696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AD8F-568F-45B5-A835-41369A30F5A5}" type="datetimeFigureOut">
              <a:rPr lang="pt-BR" smtClean="0"/>
              <a:pPr/>
              <a:t>05/10/2018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31728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AD8F-568F-45B5-A835-41369A30F5A5}" type="datetimeFigureOut">
              <a:rPr lang="pt-BR" smtClean="0"/>
              <a:pPr/>
              <a:t>05/10/2018</a:t>
            </a:fld>
            <a:endParaRPr lang="pt-BR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  <p:pic>
        <p:nvPicPr>
          <p:cNvPr id="10" name="Imagem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71221"/>
            <a:ext cx="12375953" cy="96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0676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AD8F-568F-45B5-A835-41369A30F5A5}" type="datetimeFigureOut">
              <a:rPr lang="pt-BR" smtClean="0"/>
              <a:pPr/>
              <a:t>05/10/2018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93400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AD8F-568F-45B5-A835-41369A30F5A5}" type="datetimeFigureOut">
              <a:rPr lang="pt-BR" smtClean="0"/>
              <a:pPr/>
              <a:t>05/10/2018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18109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BDAD8F-568F-45B5-A835-41369A30F5A5}" type="datetimeFigureOut">
              <a:rPr lang="pt-BR" smtClean="0"/>
              <a:pPr/>
              <a:t>05/10/2018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98352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0.png"/><Relationship Id="rId7" Type="http://schemas.openxmlformats.org/officeDocument/2006/relationships/image" Target="../media/image3.png"/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>
          <a:xfrm>
            <a:off x="0" y="1876926"/>
            <a:ext cx="12191999" cy="4556327"/>
          </a:xfrm>
        </p:spPr>
        <p:txBody>
          <a:bodyPr>
            <a:normAutofit/>
          </a:bodyPr>
          <a:lstStyle/>
          <a:p>
            <a:pPr lvl="1" algn="ctr"/>
            <a:r>
              <a:rPr lang="pt-BR" sz="6800" dirty="0" smtClean="0"/>
              <a:t>Temperatura e Umidade de estufa para cultivo indoor</a:t>
            </a:r>
            <a:endParaRPr lang="pt-BR" sz="6800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1</a:t>
            </a:fld>
            <a:endParaRPr lang="pt-BR" sz="798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>
          <a:xfrm>
            <a:off x="0" y="729916"/>
            <a:ext cx="12191999" cy="62673"/>
          </a:xfrm>
        </p:spPr>
        <p:txBody>
          <a:bodyPr>
            <a:noAutofit/>
          </a:bodyPr>
          <a:lstStyle/>
          <a:p>
            <a:pPr algn="ctr"/>
            <a:r>
              <a:rPr lang="pt-BR" sz="4800" dirty="0" smtClean="0"/>
              <a:t>Arquitetura do projeto:</a:t>
            </a:r>
            <a:endParaRPr lang="pt-BR" sz="4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ta em Curva para Cima 1"/>
          <p:cNvSpPr/>
          <p:nvPr/>
        </p:nvSpPr>
        <p:spPr>
          <a:xfrm>
            <a:off x="1809515" y="4100945"/>
            <a:ext cx="1640267" cy="748146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338" y="1530535"/>
            <a:ext cx="1990069" cy="1990069"/>
          </a:xfrm>
          <a:prstGeom prst="rect">
            <a:avLst/>
          </a:prstGeom>
        </p:spPr>
      </p:pic>
      <p:pic>
        <p:nvPicPr>
          <p:cNvPr id="6" name="Imagem 5" descr="site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65253" y="1530535"/>
            <a:ext cx="1721353" cy="1725283"/>
          </a:xfrm>
          <a:prstGeom prst="rect">
            <a:avLst/>
          </a:prstGeom>
        </p:spPr>
      </p:pic>
      <p:sp>
        <p:nvSpPr>
          <p:cNvPr id="7" name="Título 7"/>
          <p:cNvSpPr txBox="1">
            <a:spLocks/>
          </p:cNvSpPr>
          <p:nvPr/>
        </p:nvSpPr>
        <p:spPr>
          <a:xfrm>
            <a:off x="221709" y="881014"/>
            <a:ext cx="2008440" cy="45391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3200" dirty="0">
                <a:latin typeface="Exo 2" pitchFamily="50" charset="0"/>
                <a:ea typeface="+mn-ea"/>
                <a:cs typeface="+mn-cs"/>
              </a:rPr>
              <a:t>Site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2403" y="1538432"/>
            <a:ext cx="1974273" cy="1974273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0673" y="1666009"/>
            <a:ext cx="1974272" cy="1974272"/>
          </a:xfrm>
          <a:prstGeom prst="rect">
            <a:avLst/>
          </a:prstGeom>
        </p:spPr>
      </p:pic>
      <p:sp>
        <p:nvSpPr>
          <p:cNvPr id="9" name="Seta em Curva para Baixo 8"/>
          <p:cNvSpPr/>
          <p:nvPr/>
        </p:nvSpPr>
        <p:spPr>
          <a:xfrm>
            <a:off x="4238839" y="368236"/>
            <a:ext cx="1607128" cy="966694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Seta em Curva para Cima 9"/>
          <p:cNvSpPr/>
          <p:nvPr/>
        </p:nvSpPr>
        <p:spPr>
          <a:xfrm>
            <a:off x="6506206" y="4100945"/>
            <a:ext cx="1640267" cy="748146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946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ta em Curva para Cima 1"/>
          <p:cNvSpPr/>
          <p:nvPr/>
        </p:nvSpPr>
        <p:spPr>
          <a:xfrm>
            <a:off x="1809515" y="4100945"/>
            <a:ext cx="1640267" cy="748146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338" y="1530535"/>
            <a:ext cx="1990069" cy="1990069"/>
          </a:xfrm>
          <a:prstGeom prst="rect">
            <a:avLst/>
          </a:prstGeom>
        </p:spPr>
      </p:pic>
      <p:pic>
        <p:nvPicPr>
          <p:cNvPr id="6" name="Imagem 5" descr="site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65253" y="1530535"/>
            <a:ext cx="1721353" cy="1725283"/>
          </a:xfrm>
          <a:prstGeom prst="rect">
            <a:avLst/>
          </a:prstGeom>
        </p:spPr>
      </p:pic>
      <p:sp>
        <p:nvSpPr>
          <p:cNvPr id="7" name="Título 7"/>
          <p:cNvSpPr txBox="1">
            <a:spLocks/>
          </p:cNvSpPr>
          <p:nvPr/>
        </p:nvSpPr>
        <p:spPr>
          <a:xfrm>
            <a:off x="221709" y="881014"/>
            <a:ext cx="2008440" cy="45391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3200" dirty="0">
                <a:latin typeface="Exo 2" pitchFamily="50" charset="0"/>
                <a:ea typeface="+mn-ea"/>
                <a:cs typeface="+mn-cs"/>
              </a:rPr>
              <a:t>Site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2403" y="1538432"/>
            <a:ext cx="1974273" cy="1974273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0673" y="1666009"/>
            <a:ext cx="1974272" cy="1974272"/>
          </a:xfrm>
          <a:prstGeom prst="rect">
            <a:avLst/>
          </a:prstGeom>
        </p:spPr>
      </p:pic>
      <p:sp>
        <p:nvSpPr>
          <p:cNvPr id="9" name="Seta em Curva para Baixo 8"/>
          <p:cNvSpPr/>
          <p:nvPr/>
        </p:nvSpPr>
        <p:spPr>
          <a:xfrm>
            <a:off x="4238839" y="368236"/>
            <a:ext cx="1607128" cy="966694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Seta em Curva para Cima 9"/>
          <p:cNvSpPr/>
          <p:nvPr/>
        </p:nvSpPr>
        <p:spPr>
          <a:xfrm>
            <a:off x="6506206" y="4100945"/>
            <a:ext cx="1640267" cy="748146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0" name="CaixaDeTexto 29"/>
          <p:cNvSpPr txBox="1"/>
          <p:nvPr/>
        </p:nvSpPr>
        <p:spPr>
          <a:xfrm>
            <a:off x="884596" y="5192570"/>
            <a:ext cx="34474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3200" dirty="0">
                <a:latin typeface="Exo 2" pitchFamily="50" charset="0"/>
              </a:rPr>
              <a:t>Acesso ao </a:t>
            </a:r>
            <a:r>
              <a:rPr lang="pt-BR" sz="3200" dirty="0" err="1">
                <a:latin typeface="Exo 2" pitchFamily="50" charset="0"/>
              </a:rPr>
              <a:t>Login</a:t>
            </a:r>
            <a:endParaRPr lang="pt-BR" sz="3200" dirty="0">
              <a:latin typeface="Exo 2" pitchFamily="50" charset="0"/>
            </a:endParaRPr>
          </a:p>
        </p:txBody>
      </p:sp>
      <p:sp>
        <p:nvSpPr>
          <p:cNvPr id="31" name="Retângulo 30"/>
          <p:cNvSpPr/>
          <p:nvPr/>
        </p:nvSpPr>
        <p:spPr>
          <a:xfrm>
            <a:off x="5494262" y="539160"/>
            <a:ext cx="4564070" cy="9787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pt-BR" sz="3200" dirty="0">
                <a:latin typeface="Exo 2" pitchFamily="50" charset="0"/>
              </a:rPr>
              <a:t>Dados gráficos </a:t>
            </a:r>
          </a:p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pt-BR" sz="3200" dirty="0">
                <a:latin typeface="Exo 2" pitchFamily="50" charset="0"/>
              </a:rPr>
              <a:t>temperatura e umidade</a:t>
            </a:r>
          </a:p>
        </p:txBody>
      </p:sp>
      <p:sp>
        <p:nvSpPr>
          <p:cNvPr id="32" name="Retângulo 31"/>
          <p:cNvSpPr/>
          <p:nvPr/>
        </p:nvSpPr>
        <p:spPr>
          <a:xfrm>
            <a:off x="6223318" y="4946348"/>
            <a:ext cx="201010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3200" dirty="0">
                <a:latin typeface="Exo 2" pitchFamily="50" charset="0"/>
              </a:rPr>
              <a:t>Contato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3200" dirty="0" err="1">
                <a:latin typeface="Exo 2" pitchFamily="50" charset="0"/>
              </a:rPr>
              <a:t>chatbot</a:t>
            </a:r>
            <a:r>
              <a:rPr lang="pt-BR" sz="3200" dirty="0">
                <a:latin typeface="Exo 2" pitchFamily="50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9906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ta em Curva para Cima 1"/>
          <p:cNvSpPr/>
          <p:nvPr/>
        </p:nvSpPr>
        <p:spPr>
          <a:xfrm>
            <a:off x="1809515" y="4100945"/>
            <a:ext cx="1640267" cy="748146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338" y="1530535"/>
            <a:ext cx="1990069" cy="1990069"/>
          </a:xfrm>
          <a:prstGeom prst="rect">
            <a:avLst/>
          </a:prstGeom>
        </p:spPr>
      </p:pic>
      <p:pic>
        <p:nvPicPr>
          <p:cNvPr id="6" name="Imagem 5" descr="site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65253" y="1530535"/>
            <a:ext cx="1721353" cy="1725283"/>
          </a:xfrm>
          <a:prstGeom prst="rect">
            <a:avLst/>
          </a:prstGeom>
        </p:spPr>
      </p:pic>
      <p:sp>
        <p:nvSpPr>
          <p:cNvPr id="7" name="Título 7"/>
          <p:cNvSpPr txBox="1">
            <a:spLocks/>
          </p:cNvSpPr>
          <p:nvPr/>
        </p:nvSpPr>
        <p:spPr>
          <a:xfrm>
            <a:off x="221709" y="881014"/>
            <a:ext cx="2008440" cy="45391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3200" dirty="0">
                <a:latin typeface="Exo 2" pitchFamily="50" charset="0"/>
                <a:ea typeface="+mn-ea"/>
                <a:cs typeface="+mn-cs"/>
              </a:rPr>
              <a:t>Site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2403" y="1538432"/>
            <a:ext cx="1974273" cy="1974273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0673" y="1666009"/>
            <a:ext cx="1974272" cy="1974272"/>
          </a:xfrm>
          <a:prstGeom prst="rect">
            <a:avLst/>
          </a:prstGeom>
        </p:spPr>
      </p:pic>
      <p:sp>
        <p:nvSpPr>
          <p:cNvPr id="9" name="Seta em Curva para Baixo 8"/>
          <p:cNvSpPr/>
          <p:nvPr/>
        </p:nvSpPr>
        <p:spPr>
          <a:xfrm>
            <a:off x="4238839" y="368236"/>
            <a:ext cx="1607128" cy="966694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Seta em Curva para Cima 9"/>
          <p:cNvSpPr/>
          <p:nvPr/>
        </p:nvSpPr>
        <p:spPr>
          <a:xfrm>
            <a:off x="6506206" y="4100945"/>
            <a:ext cx="1640267" cy="748146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0" name="CaixaDeTexto 29"/>
          <p:cNvSpPr txBox="1"/>
          <p:nvPr/>
        </p:nvSpPr>
        <p:spPr>
          <a:xfrm>
            <a:off x="884596" y="5192570"/>
            <a:ext cx="34474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3200" dirty="0">
                <a:latin typeface="Exo 2" pitchFamily="50" charset="0"/>
              </a:rPr>
              <a:t>Acesso ao </a:t>
            </a:r>
            <a:r>
              <a:rPr lang="pt-BR" sz="3200" dirty="0" err="1">
                <a:latin typeface="Exo 2" pitchFamily="50" charset="0"/>
              </a:rPr>
              <a:t>Login</a:t>
            </a:r>
            <a:endParaRPr lang="pt-BR" sz="3200" dirty="0">
              <a:latin typeface="Exo 2" pitchFamily="50" charset="0"/>
            </a:endParaRPr>
          </a:p>
        </p:txBody>
      </p:sp>
      <p:sp>
        <p:nvSpPr>
          <p:cNvPr id="31" name="Retângulo 30"/>
          <p:cNvSpPr/>
          <p:nvPr/>
        </p:nvSpPr>
        <p:spPr>
          <a:xfrm>
            <a:off x="5349991" y="539160"/>
            <a:ext cx="4852611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3200" dirty="0">
                <a:latin typeface="Exo 2" pitchFamily="50" charset="0"/>
              </a:rPr>
              <a:t>Dados gráficos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3200" dirty="0">
                <a:latin typeface="Exo 2" pitchFamily="50" charset="0"/>
              </a:rPr>
              <a:t>temperatura e umidade</a:t>
            </a:r>
          </a:p>
        </p:txBody>
      </p:sp>
      <p:sp>
        <p:nvSpPr>
          <p:cNvPr id="32" name="Retângulo 31"/>
          <p:cNvSpPr/>
          <p:nvPr/>
        </p:nvSpPr>
        <p:spPr>
          <a:xfrm>
            <a:off x="6218812" y="4946348"/>
            <a:ext cx="201010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3200" dirty="0">
                <a:latin typeface="Exo 2" pitchFamily="50" charset="0"/>
              </a:rPr>
              <a:t>Contato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3200" dirty="0" err="1">
                <a:latin typeface="Exo 2" pitchFamily="50" charset="0"/>
              </a:rPr>
              <a:t>chatbot</a:t>
            </a:r>
            <a:r>
              <a:rPr lang="pt-BR" sz="3200" dirty="0">
                <a:latin typeface="Exo 2" pitchFamily="50" charset="0"/>
              </a:rPr>
              <a:t> </a:t>
            </a: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1280" y="4981361"/>
            <a:ext cx="1674956" cy="1674956"/>
          </a:xfrm>
          <a:prstGeom prst="rect">
            <a:avLst/>
          </a:prstGeom>
        </p:spPr>
      </p:pic>
      <p:sp>
        <p:nvSpPr>
          <p:cNvPr id="14" name="Retângulo Arredondado 13"/>
          <p:cNvSpPr/>
          <p:nvPr/>
        </p:nvSpPr>
        <p:spPr>
          <a:xfrm>
            <a:off x="10435055" y="4798183"/>
            <a:ext cx="1507406" cy="1963259"/>
          </a:xfrm>
          <a:prstGeom prst="roundRect">
            <a:avLst/>
          </a:prstGeom>
          <a:solidFill>
            <a:srgbClr val="5B9BD5">
              <a:alpha val="1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9599905" y="4151852"/>
            <a:ext cx="26166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b="1" dirty="0" smtClean="0"/>
              <a:t>Editor </a:t>
            </a:r>
            <a:r>
              <a:rPr lang="pt-BR" b="1" dirty="0" err="1" smtClean="0"/>
              <a:t>Hypertextos</a:t>
            </a:r>
            <a:endParaRPr lang="pt-BR" b="1" dirty="0" smtClean="0"/>
          </a:p>
          <a:p>
            <a:r>
              <a:rPr lang="pt-BR" b="1" dirty="0" smtClean="0"/>
              <a:t>Criação de paginas online</a:t>
            </a:r>
            <a:endParaRPr lang="pt-BR" b="1" dirty="0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4688" y="5471728"/>
            <a:ext cx="1161806" cy="1161806"/>
          </a:xfrm>
          <a:prstGeom prst="rect">
            <a:avLst/>
          </a:prstGeom>
        </p:spPr>
      </p:pic>
      <p:sp>
        <p:nvSpPr>
          <p:cNvPr id="17" name="Retângulo Arredondado 16"/>
          <p:cNvSpPr/>
          <p:nvPr/>
        </p:nvSpPr>
        <p:spPr>
          <a:xfrm>
            <a:off x="9190746" y="5345488"/>
            <a:ext cx="929691" cy="1415954"/>
          </a:xfrm>
          <a:prstGeom prst="roundRect">
            <a:avLst/>
          </a:prstGeom>
          <a:solidFill>
            <a:srgbClr val="5B9BD5">
              <a:alpha val="1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/>
          <p:cNvSpPr/>
          <p:nvPr/>
        </p:nvSpPr>
        <p:spPr>
          <a:xfrm>
            <a:off x="8626302" y="4736411"/>
            <a:ext cx="174423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1" dirty="0" smtClean="0"/>
              <a:t>Estilo </a:t>
            </a:r>
            <a:r>
              <a:rPr lang="pt-BR" b="1" dirty="0"/>
              <a:t>de documentação</a:t>
            </a:r>
          </a:p>
          <a:p>
            <a:r>
              <a:rPr lang="pt-BR" b="1" dirty="0"/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317501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65" y="2413035"/>
            <a:ext cx="11231542" cy="3639058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55931" y="818675"/>
            <a:ext cx="44114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7200" b="1" dirty="0">
                <a:latin typeface="Exo 2" pitchFamily="50" charset="0"/>
              </a:rPr>
              <a:t>Interface: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5763491" y="2212980"/>
            <a:ext cx="38356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solidFill>
                  <a:schemeClr val="accent1"/>
                </a:solidFill>
              </a:rPr>
              <a:t>Umidade </a:t>
            </a:r>
            <a:r>
              <a:rPr lang="pt-BR" sz="2800" b="1" dirty="0" smtClean="0"/>
              <a:t>e</a:t>
            </a:r>
            <a:r>
              <a:rPr lang="pt-BR" sz="2800" b="1" dirty="0" smtClean="0">
                <a:solidFill>
                  <a:schemeClr val="accent1"/>
                </a:solidFill>
              </a:rPr>
              <a:t> </a:t>
            </a:r>
            <a:r>
              <a:rPr lang="pt-BR" sz="2800" b="1" dirty="0">
                <a:solidFill>
                  <a:srgbClr val="C00000"/>
                </a:solidFill>
              </a:rPr>
              <a:t>T</a:t>
            </a:r>
            <a:r>
              <a:rPr lang="pt-BR" sz="2800" b="1" dirty="0" smtClean="0">
                <a:solidFill>
                  <a:srgbClr val="C00000"/>
                </a:solidFill>
              </a:rPr>
              <a:t>emperatura</a:t>
            </a:r>
            <a:endParaRPr lang="pt-BR" sz="28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908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Elipse 47"/>
          <p:cNvSpPr/>
          <p:nvPr/>
        </p:nvSpPr>
        <p:spPr>
          <a:xfrm>
            <a:off x="1794294" y="3968151"/>
            <a:ext cx="3131390" cy="188055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14</a:t>
            </a:fld>
            <a:endParaRPr lang="pt-BR" sz="798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>
          <a:xfrm>
            <a:off x="0" y="98162"/>
            <a:ext cx="12191999" cy="694428"/>
          </a:xfrm>
        </p:spPr>
        <p:txBody>
          <a:bodyPr>
            <a:normAutofit/>
          </a:bodyPr>
          <a:lstStyle/>
          <a:p>
            <a:pPr algn="r"/>
            <a:r>
              <a:rPr lang="pt-BR" sz="3600" dirty="0" smtClean="0"/>
              <a:t>Etapas</a:t>
            </a:r>
            <a:r>
              <a:rPr lang="pt-BR" sz="3600" dirty="0"/>
              <a:t> </a:t>
            </a:r>
            <a:r>
              <a:rPr lang="pt-BR" sz="3600" dirty="0" smtClean="0"/>
              <a:t>- desenvolvimento</a:t>
            </a:r>
          </a:p>
        </p:txBody>
      </p:sp>
      <p:pic>
        <p:nvPicPr>
          <p:cNvPr id="5" name="Imagem 4" descr="sit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6416" y="1475117"/>
            <a:ext cx="1721353" cy="1725283"/>
          </a:xfrm>
          <a:prstGeom prst="rect">
            <a:avLst/>
          </a:prstGeom>
        </p:spPr>
      </p:pic>
      <p:pic>
        <p:nvPicPr>
          <p:cNvPr id="7" name="Imagem 6" descr="nuvem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06092" y="1381986"/>
            <a:ext cx="2536013" cy="1550995"/>
          </a:xfrm>
          <a:prstGeom prst="rect">
            <a:avLst/>
          </a:prstGeom>
        </p:spPr>
      </p:pic>
      <p:pic>
        <p:nvPicPr>
          <p:cNvPr id="8" name="Imagem 7" descr="node js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285317" y="1897811"/>
            <a:ext cx="874395" cy="534838"/>
          </a:xfrm>
          <a:prstGeom prst="rect">
            <a:avLst/>
          </a:prstGeom>
        </p:spPr>
      </p:pic>
      <p:pic>
        <p:nvPicPr>
          <p:cNvPr id="10" name="Imagem 9" descr="arduino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532962" y="655606"/>
            <a:ext cx="3174521" cy="3174521"/>
          </a:xfrm>
          <a:prstGeom prst="rect">
            <a:avLst/>
          </a:prstGeom>
        </p:spPr>
      </p:pic>
      <p:pic>
        <p:nvPicPr>
          <p:cNvPr id="11" name="Imagem 10" descr="ambient.04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079629" y="3217652"/>
            <a:ext cx="5779700" cy="3467820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836764" y="1078302"/>
            <a:ext cx="21048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INTERFACE -HTML</a:t>
            </a:r>
          </a:p>
        </p:txBody>
      </p:sp>
      <p:cxnSp>
        <p:nvCxnSpPr>
          <p:cNvPr id="15" name="Conector de seta reta 14"/>
          <p:cNvCxnSpPr/>
          <p:nvPr/>
        </p:nvCxnSpPr>
        <p:spPr>
          <a:xfrm>
            <a:off x="3053752" y="1820175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CaixaDeTexto 18"/>
          <p:cNvSpPr txBox="1"/>
          <p:nvPr/>
        </p:nvSpPr>
        <p:spPr>
          <a:xfrm>
            <a:off x="4123428" y="802256"/>
            <a:ext cx="27767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AZURE- BANCO DE DADOS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4899803" y="1112808"/>
            <a:ext cx="1048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(NUVEM)</a:t>
            </a:r>
          </a:p>
        </p:txBody>
      </p:sp>
      <p:cxnSp>
        <p:nvCxnSpPr>
          <p:cNvPr id="21" name="Conector de seta reta 20"/>
          <p:cNvCxnSpPr/>
          <p:nvPr/>
        </p:nvCxnSpPr>
        <p:spPr>
          <a:xfrm>
            <a:off x="7131171" y="1825926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aixaDeTexto 22"/>
          <p:cNvSpPr txBox="1"/>
          <p:nvPr/>
        </p:nvSpPr>
        <p:spPr>
          <a:xfrm>
            <a:off x="10403457" y="3096883"/>
            <a:ext cx="15424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Arduino-UNO</a:t>
            </a:r>
          </a:p>
        </p:txBody>
      </p:sp>
      <p:cxnSp>
        <p:nvCxnSpPr>
          <p:cNvPr id="40" name="Conector angulado 39"/>
          <p:cNvCxnSpPr/>
          <p:nvPr/>
        </p:nvCxnSpPr>
        <p:spPr>
          <a:xfrm rot="5400000">
            <a:off x="9963510" y="3605843"/>
            <a:ext cx="1311216" cy="1017915"/>
          </a:xfrm>
          <a:prstGeom prst="bent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CaixaDeTexto 43"/>
          <p:cNvSpPr txBox="1"/>
          <p:nvPr/>
        </p:nvSpPr>
        <p:spPr>
          <a:xfrm>
            <a:off x="10841459" y="5253488"/>
            <a:ext cx="8972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 smtClean="0">
                <a:latin typeface="Exo 2" pitchFamily="50" charset="0"/>
              </a:rPr>
              <a:t>Sensor </a:t>
            </a:r>
          </a:p>
          <a:p>
            <a:pPr algn="ctr"/>
            <a:r>
              <a:rPr lang="pt-BR" sz="1600" b="1" dirty="0" smtClean="0">
                <a:latin typeface="Exo 2" pitchFamily="50" charset="0"/>
              </a:rPr>
              <a:t>DHT11</a:t>
            </a:r>
          </a:p>
        </p:txBody>
      </p:sp>
      <p:cxnSp>
        <p:nvCxnSpPr>
          <p:cNvPr id="45" name="Conector de seta reta 44"/>
          <p:cNvCxnSpPr/>
          <p:nvPr/>
        </p:nvCxnSpPr>
        <p:spPr>
          <a:xfrm>
            <a:off x="7289321" y="5080958"/>
            <a:ext cx="2150853" cy="3738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CaixaDeTexto 46"/>
          <p:cNvSpPr txBox="1"/>
          <p:nvPr/>
        </p:nvSpPr>
        <p:spPr>
          <a:xfrm>
            <a:off x="1846052" y="4244198"/>
            <a:ext cx="30623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Estufa para</a:t>
            </a:r>
          </a:p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 cultivo indoor</a:t>
            </a:r>
          </a:p>
        </p:txBody>
      </p:sp>
      <p:sp>
        <p:nvSpPr>
          <p:cNvPr id="52" name="Seta em curva para baixo 51"/>
          <p:cNvSpPr/>
          <p:nvPr/>
        </p:nvSpPr>
        <p:spPr>
          <a:xfrm rot="20198831">
            <a:off x="3821503" y="3191774"/>
            <a:ext cx="1199072" cy="57796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737106" y="1220788"/>
            <a:ext cx="2297990" cy="2297990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4" name="Imagem 2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2308" y="4644434"/>
            <a:ext cx="1521196" cy="152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108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Elipse 47"/>
          <p:cNvSpPr/>
          <p:nvPr/>
        </p:nvSpPr>
        <p:spPr>
          <a:xfrm>
            <a:off x="1794294" y="3968151"/>
            <a:ext cx="3131390" cy="188055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15</a:t>
            </a:fld>
            <a:endParaRPr lang="pt-BR" sz="798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>
          <a:xfrm>
            <a:off x="0" y="98162"/>
            <a:ext cx="12191999" cy="694428"/>
          </a:xfrm>
        </p:spPr>
        <p:txBody>
          <a:bodyPr>
            <a:normAutofit/>
          </a:bodyPr>
          <a:lstStyle/>
          <a:p>
            <a:pPr algn="r"/>
            <a:r>
              <a:rPr lang="pt-BR" sz="3600" dirty="0" smtClean="0"/>
              <a:t>Etapas</a:t>
            </a:r>
            <a:r>
              <a:rPr lang="pt-BR" sz="3600" dirty="0"/>
              <a:t> </a:t>
            </a:r>
            <a:r>
              <a:rPr lang="pt-BR" sz="3600" dirty="0" smtClean="0"/>
              <a:t>- desenvolvimento</a:t>
            </a:r>
          </a:p>
        </p:txBody>
      </p:sp>
      <p:pic>
        <p:nvPicPr>
          <p:cNvPr id="5" name="Imagem 4" descr="sit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6416" y="1475117"/>
            <a:ext cx="1721353" cy="1725283"/>
          </a:xfrm>
          <a:prstGeom prst="rect">
            <a:avLst/>
          </a:prstGeom>
        </p:spPr>
      </p:pic>
      <p:pic>
        <p:nvPicPr>
          <p:cNvPr id="7" name="Imagem 6" descr="nuvem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06092" y="1381986"/>
            <a:ext cx="2536013" cy="1550995"/>
          </a:xfrm>
          <a:prstGeom prst="rect">
            <a:avLst/>
          </a:prstGeom>
        </p:spPr>
      </p:pic>
      <p:pic>
        <p:nvPicPr>
          <p:cNvPr id="8" name="Imagem 7" descr="node js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285317" y="1897811"/>
            <a:ext cx="874395" cy="534838"/>
          </a:xfrm>
          <a:prstGeom prst="rect">
            <a:avLst/>
          </a:prstGeom>
        </p:spPr>
      </p:pic>
      <p:pic>
        <p:nvPicPr>
          <p:cNvPr id="10" name="Imagem 9" descr="arduino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532962" y="655606"/>
            <a:ext cx="3174521" cy="3174521"/>
          </a:xfrm>
          <a:prstGeom prst="rect">
            <a:avLst/>
          </a:prstGeom>
        </p:spPr>
      </p:pic>
      <p:pic>
        <p:nvPicPr>
          <p:cNvPr id="11" name="Imagem 10" descr="ambient.04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079629" y="3217652"/>
            <a:ext cx="5779700" cy="3467820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836764" y="1078302"/>
            <a:ext cx="21048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INTERFACE -HTML</a:t>
            </a:r>
          </a:p>
        </p:txBody>
      </p:sp>
      <p:cxnSp>
        <p:nvCxnSpPr>
          <p:cNvPr id="15" name="Conector de seta reta 14"/>
          <p:cNvCxnSpPr/>
          <p:nvPr/>
        </p:nvCxnSpPr>
        <p:spPr>
          <a:xfrm>
            <a:off x="3053752" y="1820175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CaixaDeTexto 18"/>
          <p:cNvSpPr txBox="1"/>
          <p:nvPr/>
        </p:nvSpPr>
        <p:spPr>
          <a:xfrm>
            <a:off x="4123428" y="802256"/>
            <a:ext cx="27767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AZURE- BANCO DE DADOS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4899803" y="1112808"/>
            <a:ext cx="1048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(NUVEM)</a:t>
            </a:r>
          </a:p>
        </p:txBody>
      </p:sp>
      <p:cxnSp>
        <p:nvCxnSpPr>
          <p:cNvPr id="21" name="Conector de seta reta 20"/>
          <p:cNvCxnSpPr/>
          <p:nvPr/>
        </p:nvCxnSpPr>
        <p:spPr>
          <a:xfrm>
            <a:off x="7131171" y="1825926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aixaDeTexto 22"/>
          <p:cNvSpPr txBox="1"/>
          <p:nvPr/>
        </p:nvSpPr>
        <p:spPr>
          <a:xfrm>
            <a:off x="10403457" y="3096883"/>
            <a:ext cx="15424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Arduino-UNO</a:t>
            </a:r>
          </a:p>
        </p:txBody>
      </p:sp>
      <p:cxnSp>
        <p:nvCxnSpPr>
          <p:cNvPr id="40" name="Conector angulado 39"/>
          <p:cNvCxnSpPr/>
          <p:nvPr/>
        </p:nvCxnSpPr>
        <p:spPr>
          <a:xfrm rot="5400000">
            <a:off x="9963510" y="3605843"/>
            <a:ext cx="1311216" cy="1017915"/>
          </a:xfrm>
          <a:prstGeom prst="bent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CaixaDeTexto 43"/>
          <p:cNvSpPr txBox="1"/>
          <p:nvPr/>
        </p:nvSpPr>
        <p:spPr>
          <a:xfrm>
            <a:off x="10841459" y="5253488"/>
            <a:ext cx="8972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 smtClean="0">
                <a:latin typeface="Exo 2" pitchFamily="50" charset="0"/>
              </a:rPr>
              <a:t>Sensor </a:t>
            </a:r>
          </a:p>
          <a:p>
            <a:pPr algn="ctr"/>
            <a:r>
              <a:rPr lang="pt-BR" sz="1600" b="1" dirty="0" smtClean="0">
                <a:latin typeface="Exo 2" pitchFamily="50" charset="0"/>
              </a:rPr>
              <a:t>DHT11</a:t>
            </a:r>
          </a:p>
        </p:txBody>
      </p:sp>
      <p:cxnSp>
        <p:nvCxnSpPr>
          <p:cNvPr id="45" name="Conector de seta reta 44"/>
          <p:cNvCxnSpPr/>
          <p:nvPr/>
        </p:nvCxnSpPr>
        <p:spPr>
          <a:xfrm>
            <a:off x="7289321" y="5080958"/>
            <a:ext cx="2150853" cy="3738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CaixaDeTexto 46"/>
          <p:cNvSpPr txBox="1"/>
          <p:nvPr/>
        </p:nvSpPr>
        <p:spPr>
          <a:xfrm>
            <a:off x="1846052" y="4244198"/>
            <a:ext cx="30623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Estufa para</a:t>
            </a:r>
          </a:p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 cultivo indoor</a:t>
            </a:r>
          </a:p>
        </p:txBody>
      </p:sp>
      <p:sp>
        <p:nvSpPr>
          <p:cNvPr id="52" name="Seta em curva para baixo 51"/>
          <p:cNvSpPr/>
          <p:nvPr/>
        </p:nvSpPr>
        <p:spPr>
          <a:xfrm rot="20198831">
            <a:off x="3821503" y="3191774"/>
            <a:ext cx="1199072" cy="57796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4593286" y="1220788"/>
            <a:ext cx="2344180" cy="2297990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4" name="Imagem 2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2308" y="4644434"/>
            <a:ext cx="1521196" cy="152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369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nuvem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2125" y="2490350"/>
            <a:ext cx="2536013" cy="1550995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998196" y="2074983"/>
            <a:ext cx="13853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>
                <a:latin typeface="Exo 2" pitchFamily="50" charset="0"/>
              </a:rPr>
              <a:t>Nuvem/Banco</a:t>
            </a:r>
          </a:p>
        </p:txBody>
      </p:sp>
      <p:sp>
        <p:nvSpPr>
          <p:cNvPr id="4" name="Seta em Curva para Cima 3"/>
          <p:cNvSpPr/>
          <p:nvPr/>
        </p:nvSpPr>
        <p:spPr>
          <a:xfrm>
            <a:off x="2547715" y="4303926"/>
            <a:ext cx="2192060" cy="1318532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6384" y="2275038"/>
            <a:ext cx="1762481" cy="1762481"/>
          </a:xfrm>
          <a:prstGeom prst="rect">
            <a:avLst/>
          </a:prstGeom>
        </p:spPr>
      </p:pic>
      <p:sp>
        <p:nvSpPr>
          <p:cNvPr id="8" name="Igual a 7"/>
          <p:cNvSpPr/>
          <p:nvPr/>
        </p:nvSpPr>
        <p:spPr>
          <a:xfrm>
            <a:off x="6011733" y="2794792"/>
            <a:ext cx="942110" cy="942110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9199" y="1843596"/>
            <a:ext cx="2684898" cy="2950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399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nuvem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2125" y="2490350"/>
            <a:ext cx="2536013" cy="1550995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1003984" y="2077423"/>
            <a:ext cx="19150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>
                <a:latin typeface="Exo 2" pitchFamily="50" charset="0"/>
              </a:rPr>
              <a:t>Nuvem/Banco</a:t>
            </a:r>
          </a:p>
        </p:txBody>
      </p:sp>
      <p:sp>
        <p:nvSpPr>
          <p:cNvPr id="4" name="Seta em Curva para Cima 3"/>
          <p:cNvSpPr/>
          <p:nvPr/>
        </p:nvSpPr>
        <p:spPr>
          <a:xfrm>
            <a:off x="2547715" y="4303926"/>
            <a:ext cx="2192060" cy="1318532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6384" y="2275038"/>
            <a:ext cx="1762481" cy="1762481"/>
          </a:xfrm>
          <a:prstGeom prst="rect">
            <a:avLst/>
          </a:prstGeom>
        </p:spPr>
      </p:pic>
      <p:sp>
        <p:nvSpPr>
          <p:cNvPr id="8" name="Igual a 7"/>
          <p:cNvSpPr/>
          <p:nvPr/>
        </p:nvSpPr>
        <p:spPr>
          <a:xfrm>
            <a:off x="6011733" y="2794792"/>
            <a:ext cx="942110" cy="942110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2034515" y="5885039"/>
            <a:ext cx="29499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800" b="1" dirty="0">
                <a:latin typeface="Exo 2" pitchFamily="50" charset="0"/>
              </a:rPr>
              <a:t>Receber dados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3548431" y="1828630"/>
            <a:ext cx="23383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800" b="1" dirty="0">
                <a:latin typeface="Exo 2" pitchFamily="50" charset="0"/>
              </a:rPr>
              <a:t>Armazenar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6862709" y="4315379"/>
            <a:ext cx="38207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800" b="1" dirty="0">
                <a:latin typeface="Exo 2" pitchFamily="50" charset="0"/>
              </a:rPr>
              <a:t>Grande banco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800" b="1" dirty="0">
                <a:latin typeface="Exo 2" pitchFamily="50" charset="0"/>
              </a:rPr>
              <a:t>Registros e Eventos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800" b="1" dirty="0">
                <a:latin typeface="Exo 2" pitchFamily="50" charset="0"/>
              </a:rPr>
              <a:t>Dados</a:t>
            </a:r>
          </a:p>
        </p:txBody>
      </p:sp>
      <p:pic>
        <p:nvPicPr>
          <p:cNvPr id="16" name="Imagem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9199" y="1843596"/>
            <a:ext cx="2684898" cy="2950437"/>
          </a:xfrm>
          <a:prstGeom prst="rect">
            <a:avLst/>
          </a:prstGeom>
        </p:spPr>
      </p:pic>
      <p:sp>
        <p:nvSpPr>
          <p:cNvPr id="17" name="Retângulo 16"/>
          <p:cNvSpPr/>
          <p:nvPr/>
        </p:nvSpPr>
        <p:spPr>
          <a:xfrm>
            <a:off x="109535" y="4193868"/>
            <a:ext cx="267086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Rede Global de servidores.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Armazena e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gerencia dados.</a:t>
            </a:r>
          </a:p>
        </p:txBody>
      </p:sp>
    </p:spTree>
    <p:extLst>
      <p:ext uri="{BB962C8B-B14F-4D97-AF65-F5344CB8AC3E}">
        <p14:creationId xmlns:p14="http://schemas.microsoft.com/office/powerpoint/2010/main" val="4290297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nuvem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2125" y="2490350"/>
            <a:ext cx="2536013" cy="1550995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1003984" y="2077423"/>
            <a:ext cx="19150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>
                <a:latin typeface="Exo 2" pitchFamily="50" charset="0"/>
              </a:rPr>
              <a:t>Nuvem/Banco</a:t>
            </a:r>
          </a:p>
        </p:txBody>
      </p:sp>
      <p:sp>
        <p:nvSpPr>
          <p:cNvPr id="4" name="Seta em Curva para Cima 3"/>
          <p:cNvSpPr/>
          <p:nvPr/>
        </p:nvSpPr>
        <p:spPr>
          <a:xfrm>
            <a:off x="2547715" y="4303926"/>
            <a:ext cx="2192060" cy="1318532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6384" y="2275038"/>
            <a:ext cx="1762481" cy="1762481"/>
          </a:xfrm>
          <a:prstGeom prst="rect">
            <a:avLst/>
          </a:prstGeom>
        </p:spPr>
      </p:pic>
      <p:sp>
        <p:nvSpPr>
          <p:cNvPr id="8" name="Igual a 7"/>
          <p:cNvSpPr/>
          <p:nvPr/>
        </p:nvSpPr>
        <p:spPr>
          <a:xfrm>
            <a:off x="6011733" y="2794792"/>
            <a:ext cx="942110" cy="942110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2034515" y="5885039"/>
            <a:ext cx="29499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800" b="1" dirty="0">
                <a:latin typeface="Exo 2" pitchFamily="50" charset="0"/>
              </a:rPr>
              <a:t>Receber dados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3548431" y="1828630"/>
            <a:ext cx="23383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800" b="1" dirty="0">
                <a:latin typeface="Exo 2" pitchFamily="50" charset="0"/>
              </a:rPr>
              <a:t>Armazenar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6862709" y="4315379"/>
            <a:ext cx="38207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800" b="1" dirty="0">
                <a:latin typeface="Exo 2" pitchFamily="50" charset="0"/>
              </a:rPr>
              <a:t>Grande banco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800" b="1" dirty="0">
                <a:latin typeface="Exo 2" pitchFamily="50" charset="0"/>
              </a:rPr>
              <a:t>Registros e Eventos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800" b="1" dirty="0">
                <a:latin typeface="Exo 2" pitchFamily="50" charset="0"/>
              </a:rPr>
              <a:t>Dados</a:t>
            </a:r>
          </a:p>
        </p:txBody>
      </p:sp>
      <p:pic>
        <p:nvPicPr>
          <p:cNvPr id="16" name="Imagem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9199" y="1843596"/>
            <a:ext cx="2684898" cy="2950437"/>
          </a:xfrm>
          <a:prstGeom prst="rect">
            <a:avLst/>
          </a:prstGeom>
        </p:spPr>
      </p:pic>
      <p:sp>
        <p:nvSpPr>
          <p:cNvPr id="17" name="Retângulo 16"/>
          <p:cNvSpPr/>
          <p:nvPr/>
        </p:nvSpPr>
        <p:spPr>
          <a:xfrm>
            <a:off x="109535" y="4193868"/>
            <a:ext cx="267086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Rede Global de servidores.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Armazena e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gerencia dados.</a:t>
            </a:r>
          </a:p>
        </p:txBody>
      </p:sp>
      <p:sp>
        <p:nvSpPr>
          <p:cNvPr id="12" name="Retângulo Arredondado 11"/>
          <p:cNvSpPr/>
          <p:nvPr/>
        </p:nvSpPr>
        <p:spPr>
          <a:xfrm>
            <a:off x="9767455" y="5685116"/>
            <a:ext cx="2424545" cy="1085127"/>
          </a:xfrm>
          <a:prstGeom prst="roundRect">
            <a:avLst/>
          </a:prstGeom>
          <a:solidFill>
            <a:srgbClr val="5B9BD5">
              <a:alpha val="1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7017" y="5748022"/>
            <a:ext cx="1854873" cy="959317"/>
          </a:xfrm>
          <a:prstGeom prst="rect">
            <a:avLst/>
          </a:prstGeom>
        </p:spPr>
      </p:pic>
      <p:sp>
        <p:nvSpPr>
          <p:cNvPr id="14" name="Retângulo Arredondado 13"/>
          <p:cNvSpPr/>
          <p:nvPr/>
        </p:nvSpPr>
        <p:spPr>
          <a:xfrm>
            <a:off x="0" y="9382"/>
            <a:ext cx="2424545" cy="1085127"/>
          </a:xfrm>
          <a:prstGeom prst="roundRect">
            <a:avLst/>
          </a:prstGeom>
          <a:solidFill>
            <a:srgbClr val="5B9BD5">
              <a:alpha val="1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Imagem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75" y="232890"/>
            <a:ext cx="2147455" cy="620614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2556320" y="29709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b="1" dirty="0"/>
              <a:t>Plataforma</a:t>
            </a:r>
          </a:p>
          <a:p>
            <a:r>
              <a:rPr lang="pt-BR" b="1" dirty="0"/>
              <a:t>Execução de API e Services</a:t>
            </a:r>
          </a:p>
          <a:p>
            <a:r>
              <a:rPr lang="pt-BR" b="1" dirty="0"/>
              <a:t>Nuvem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6179870" y="6061008"/>
            <a:ext cx="36327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Sistema de gerenciamento de banco</a:t>
            </a:r>
          </a:p>
          <a:p>
            <a:r>
              <a:rPr lang="pt-BR" b="1" dirty="0" smtClean="0"/>
              <a:t>Linguagem SQL como interface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2999205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Elipse 47"/>
          <p:cNvSpPr/>
          <p:nvPr/>
        </p:nvSpPr>
        <p:spPr>
          <a:xfrm>
            <a:off x="1794294" y="3968151"/>
            <a:ext cx="3131390" cy="188055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19</a:t>
            </a:fld>
            <a:endParaRPr lang="pt-BR" sz="798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>
          <a:xfrm>
            <a:off x="0" y="98162"/>
            <a:ext cx="12191999" cy="694428"/>
          </a:xfrm>
        </p:spPr>
        <p:txBody>
          <a:bodyPr>
            <a:normAutofit/>
          </a:bodyPr>
          <a:lstStyle/>
          <a:p>
            <a:pPr algn="r"/>
            <a:r>
              <a:rPr lang="pt-BR" sz="3600" dirty="0" smtClean="0"/>
              <a:t>Etapas</a:t>
            </a:r>
            <a:r>
              <a:rPr lang="pt-BR" sz="3600" dirty="0"/>
              <a:t> </a:t>
            </a:r>
            <a:r>
              <a:rPr lang="pt-BR" sz="3600" dirty="0" smtClean="0"/>
              <a:t>- desenvolvimento</a:t>
            </a:r>
          </a:p>
        </p:txBody>
      </p:sp>
      <p:pic>
        <p:nvPicPr>
          <p:cNvPr id="5" name="Imagem 4" descr="sit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6416" y="1475117"/>
            <a:ext cx="1721353" cy="1725283"/>
          </a:xfrm>
          <a:prstGeom prst="rect">
            <a:avLst/>
          </a:prstGeom>
        </p:spPr>
      </p:pic>
      <p:pic>
        <p:nvPicPr>
          <p:cNvPr id="7" name="Imagem 6" descr="nuvem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06092" y="1381986"/>
            <a:ext cx="2536013" cy="1550995"/>
          </a:xfrm>
          <a:prstGeom prst="rect">
            <a:avLst/>
          </a:prstGeom>
        </p:spPr>
      </p:pic>
      <p:pic>
        <p:nvPicPr>
          <p:cNvPr id="8" name="Imagem 7" descr="node js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285317" y="1897811"/>
            <a:ext cx="874395" cy="534838"/>
          </a:xfrm>
          <a:prstGeom prst="rect">
            <a:avLst/>
          </a:prstGeom>
        </p:spPr>
      </p:pic>
      <p:pic>
        <p:nvPicPr>
          <p:cNvPr id="10" name="Imagem 9" descr="arduino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532962" y="655606"/>
            <a:ext cx="3174521" cy="3174521"/>
          </a:xfrm>
          <a:prstGeom prst="rect">
            <a:avLst/>
          </a:prstGeom>
        </p:spPr>
      </p:pic>
      <p:pic>
        <p:nvPicPr>
          <p:cNvPr id="11" name="Imagem 10" descr="ambient.04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079629" y="3217652"/>
            <a:ext cx="5779700" cy="3467820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836764" y="1078302"/>
            <a:ext cx="21048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INTERFACE -HTML</a:t>
            </a:r>
          </a:p>
        </p:txBody>
      </p:sp>
      <p:cxnSp>
        <p:nvCxnSpPr>
          <p:cNvPr id="15" name="Conector de seta reta 14"/>
          <p:cNvCxnSpPr/>
          <p:nvPr/>
        </p:nvCxnSpPr>
        <p:spPr>
          <a:xfrm>
            <a:off x="3053752" y="1820175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CaixaDeTexto 18"/>
          <p:cNvSpPr txBox="1"/>
          <p:nvPr/>
        </p:nvSpPr>
        <p:spPr>
          <a:xfrm>
            <a:off x="4123428" y="802256"/>
            <a:ext cx="27767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AZURE- BANCO DE DADOS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4899803" y="1112808"/>
            <a:ext cx="1048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(NUVEM)</a:t>
            </a:r>
          </a:p>
        </p:txBody>
      </p:sp>
      <p:cxnSp>
        <p:nvCxnSpPr>
          <p:cNvPr id="21" name="Conector de seta reta 20"/>
          <p:cNvCxnSpPr/>
          <p:nvPr/>
        </p:nvCxnSpPr>
        <p:spPr>
          <a:xfrm>
            <a:off x="7131171" y="1825926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aixaDeTexto 22"/>
          <p:cNvSpPr txBox="1"/>
          <p:nvPr/>
        </p:nvSpPr>
        <p:spPr>
          <a:xfrm>
            <a:off x="10403457" y="3096883"/>
            <a:ext cx="15424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Arduino-UNO</a:t>
            </a:r>
          </a:p>
        </p:txBody>
      </p:sp>
      <p:cxnSp>
        <p:nvCxnSpPr>
          <p:cNvPr id="40" name="Conector angulado 39"/>
          <p:cNvCxnSpPr/>
          <p:nvPr/>
        </p:nvCxnSpPr>
        <p:spPr>
          <a:xfrm rot="5400000">
            <a:off x="9963510" y="3605843"/>
            <a:ext cx="1311216" cy="1017915"/>
          </a:xfrm>
          <a:prstGeom prst="bent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CaixaDeTexto 43"/>
          <p:cNvSpPr txBox="1"/>
          <p:nvPr/>
        </p:nvSpPr>
        <p:spPr>
          <a:xfrm>
            <a:off x="10841459" y="5253488"/>
            <a:ext cx="8972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 smtClean="0">
                <a:latin typeface="Exo 2" pitchFamily="50" charset="0"/>
              </a:rPr>
              <a:t>Sensor </a:t>
            </a:r>
          </a:p>
          <a:p>
            <a:pPr algn="ctr"/>
            <a:r>
              <a:rPr lang="pt-BR" sz="1600" b="1" dirty="0" smtClean="0">
                <a:latin typeface="Exo 2" pitchFamily="50" charset="0"/>
              </a:rPr>
              <a:t>DHT11</a:t>
            </a:r>
          </a:p>
        </p:txBody>
      </p:sp>
      <p:cxnSp>
        <p:nvCxnSpPr>
          <p:cNvPr id="45" name="Conector de seta reta 44"/>
          <p:cNvCxnSpPr/>
          <p:nvPr/>
        </p:nvCxnSpPr>
        <p:spPr>
          <a:xfrm>
            <a:off x="7289321" y="5080958"/>
            <a:ext cx="2150853" cy="3738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CaixaDeTexto 46"/>
          <p:cNvSpPr txBox="1"/>
          <p:nvPr/>
        </p:nvSpPr>
        <p:spPr>
          <a:xfrm>
            <a:off x="1846052" y="4244198"/>
            <a:ext cx="30623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Estufa para</a:t>
            </a:r>
          </a:p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 cultivo indoor</a:t>
            </a:r>
          </a:p>
        </p:txBody>
      </p:sp>
      <p:sp>
        <p:nvSpPr>
          <p:cNvPr id="52" name="Seta em curva para baixo 51"/>
          <p:cNvSpPr/>
          <p:nvPr/>
        </p:nvSpPr>
        <p:spPr>
          <a:xfrm rot="20198831">
            <a:off x="3821503" y="3191774"/>
            <a:ext cx="1199072" cy="57796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4593286" y="1220788"/>
            <a:ext cx="2344180" cy="2297990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4" name="Imagem 2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2308" y="4644434"/>
            <a:ext cx="1521196" cy="152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64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19585" y="40770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t-BR" sz="6000" b="1" dirty="0">
                <a:solidFill>
                  <a:srgbClr val="5B9BD5"/>
                </a:solidFill>
                <a:latin typeface="Exo 2" pitchFamily="50" charset="0"/>
                <a:ea typeface="+mn-ea"/>
                <a:cs typeface="+mn-cs"/>
              </a:rPr>
              <a:t>Cultivo Indoor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>
          <a:xfrm>
            <a:off x="838200" y="2292824"/>
            <a:ext cx="9150927" cy="3602839"/>
          </a:xfrm>
        </p:spPr>
        <p:txBody>
          <a:bodyPr>
            <a:noAutofit/>
          </a:bodyPr>
          <a:lstStyle/>
          <a:p>
            <a:r>
              <a:rPr lang="pt-BR" dirty="0">
                <a:latin typeface="Exo 2" pitchFamily="50" charset="0"/>
              </a:rPr>
              <a:t>Trata-se de cultivo em ambiente fechado</a:t>
            </a:r>
          </a:p>
          <a:p>
            <a:r>
              <a:rPr lang="pt-BR" dirty="0">
                <a:latin typeface="Exo 2" pitchFamily="50" charset="0"/>
              </a:rPr>
              <a:t>Luzes artificiais e temperaturas criam ambiente ideal para o desenvolvimento de plantas</a:t>
            </a:r>
          </a:p>
          <a:p>
            <a:r>
              <a:rPr lang="pt-BR" dirty="0">
                <a:latin typeface="Exo 2" pitchFamily="50" charset="0"/>
              </a:rPr>
              <a:t>Estufas</a:t>
            </a:r>
          </a:p>
          <a:p>
            <a:r>
              <a:rPr lang="pt-BR" dirty="0">
                <a:latin typeface="Exo 2" pitchFamily="50" charset="0"/>
              </a:rPr>
              <a:t>Incentivo a alimentação saudável, livre de agrotóxicos, e de</a:t>
            </a:r>
          </a:p>
          <a:p>
            <a:r>
              <a:rPr lang="pt-BR" dirty="0">
                <a:latin typeface="Exo 2" pitchFamily="50" charset="0"/>
              </a:rPr>
              <a:t>grandes pragas, visando lucro em um futuro </a:t>
            </a:r>
            <a:r>
              <a:rPr lang="pt-BR" dirty="0" smtClean="0">
                <a:latin typeface="Exo 2" pitchFamily="50" charset="0"/>
              </a:rPr>
              <a:t>próximo.</a:t>
            </a:r>
            <a:endParaRPr lang="pt-BR" dirty="0">
              <a:latin typeface="Exo 2" pitchFamily="50" charset="0"/>
            </a:endParaRPr>
          </a:p>
          <a:p>
            <a:endParaRPr lang="pt-BR" dirty="0">
              <a:latin typeface="Exo 2" pitchFamily="50" charset="0"/>
            </a:endParaRPr>
          </a:p>
        </p:txBody>
      </p:sp>
      <p:pic>
        <p:nvPicPr>
          <p:cNvPr id="7" name="Imagem 6" descr="ambient.04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880135" y="2790797"/>
            <a:ext cx="6107373" cy="3664424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053" y="158478"/>
            <a:ext cx="2530132" cy="2530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204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Elipse 47"/>
          <p:cNvSpPr/>
          <p:nvPr/>
        </p:nvSpPr>
        <p:spPr>
          <a:xfrm>
            <a:off x="1794294" y="3968151"/>
            <a:ext cx="3131390" cy="188055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20</a:t>
            </a:fld>
            <a:endParaRPr lang="pt-BR" sz="798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>
          <a:xfrm>
            <a:off x="0" y="98162"/>
            <a:ext cx="12191999" cy="694428"/>
          </a:xfrm>
        </p:spPr>
        <p:txBody>
          <a:bodyPr>
            <a:normAutofit/>
          </a:bodyPr>
          <a:lstStyle/>
          <a:p>
            <a:pPr algn="r"/>
            <a:r>
              <a:rPr lang="pt-BR" sz="3600" dirty="0" smtClean="0"/>
              <a:t>Etapas</a:t>
            </a:r>
            <a:r>
              <a:rPr lang="pt-BR" sz="3600" dirty="0"/>
              <a:t> </a:t>
            </a:r>
            <a:r>
              <a:rPr lang="pt-BR" sz="3600" dirty="0" smtClean="0"/>
              <a:t>- desenvolvimento</a:t>
            </a:r>
          </a:p>
        </p:txBody>
      </p:sp>
      <p:pic>
        <p:nvPicPr>
          <p:cNvPr id="5" name="Imagem 4" descr="sit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6416" y="1475117"/>
            <a:ext cx="1721353" cy="1725283"/>
          </a:xfrm>
          <a:prstGeom prst="rect">
            <a:avLst/>
          </a:prstGeom>
        </p:spPr>
      </p:pic>
      <p:pic>
        <p:nvPicPr>
          <p:cNvPr id="7" name="Imagem 6" descr="nuvem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06092" y="1381986"/>
            <a:ext cx="2536013" cy="1550995"/>
          </a:xfrm>
          <a:prstGeom prst="rect">
            <a:avLst/>
          </a:prstGeom>
        </p:spPr>
      </p:pic>
      <p:pic>
        <p:nvPicPr>
          <p:cNvPr id="8" name="Imagem 7" descr="node js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285317" y="1897811"/>
            <a:ext cx="874395" cy="534838"/>
          </a:xfrm>
          <a:prstGeom prst="rect">
            <a:avLst/>
          </a:prstGeom>
        </p:spPr>
      </p:pic>
      <p:pic>
        <p:nvPicPr>
          <p:cNvPr id="10" name="Imagem 9" descr="arduino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532962" y="655606"/>
            <a:ext cx="3174521" cy="3174521"/>
          </a:xfrm>
          <a:prstGeom prst="rect">
            <a:avLst/>
          </a:prstGeom>
        </p:spPr>
      </p:pic>
      <p:pic>
        <p:nvPicPr>
          <p:cNvPr id="11" name="Imagem 10" descr="ambient.04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079629" y="3217652"/>
            <a:ext cx="5779700" cy="3467820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836764" y="1078302"/>
            <a:ext cx="21048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INTERFACE -HTML</a:t>
            </a:r>
          </a:p>
        </p:txBody>
      </p:sp>
      <p:cxnSp>
        <p:nvCxnSpPr>
          <p:cNvPr id="15" name="Conector de seta reta 14"/>
          <p:cNvCxnSpPr/>
          <p:nvPr/>
        </p:nvCxnSpPr>
        <p:spPr>
          <a:xfrm>
            <a:off x="3053752" y="1820175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CaixaDeTexto 18"/>
          <p:cNvSpPr txBox="1"/>
          <p:nvPr/>
        </p:nvSpPr>
        <p:spPr>
          <a:xfrm>
            <a:off x="4123428" y="802256"/>
            <a:ext cx="27767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AZURE- BANCO DE DADOS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4899803" y="1112808"/>
            <a:ext cx="1048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(NUVEM)</a:t>
            </a:r>
          </a:p>
        </p:txBody>
      </p:sp>
      <p:cxnSp>
        <p:nvCxnSpPr>
          <p:cNvPr id="21" name="Conector de seta reta 20"/>
          <p:cNvCxnSpPr/>
          <p:nvPr/>
        </p:nvCxnSpPr>
        <p:spPr>
          <a:xfrm>
            <a:off x="7131171" y="1825926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aixaDeTexto 22"/>
          <p:cNvSpPr txBox="1"/>
          <p:nvPr/>
        </p:nvSpPr>
        <p:spPr>
          <a:xfrm>
            <a:off x="10403457" y="3096883"/>
            <a:ext cx="15424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Arduino-UNO</a:t>
            </a:r>
          </a:p>
        </p:txBody>
      </p:sp>
      <p:cxnSp>
        <p:nvCxnSpPr>
          <p:cNvPr id="40" name="Conector angulado 39"/>
          <p:cNvCxnSpPr/>
          <p:nvPr/>
        </p:nvCxnSpPr>
        <p:spPr>
          <a:xfrm rot="5400000">
            <a:off x="9963510" y="3605843"/>
            <a:ext cx="1311216" cy="1017915"/>
          </a:xfrm>
          <a:prstGeom prst="bent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CaixaDeTexto 43"/>
          <p:cNvSpPr txBox="1"/>
          <p:nvPr/>
        </p:nvSpPr>
        <p:spPr>
          <a:xfrm>
            <a:off x="10841459" y="5253488"/>
            <a:ext cx="8972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 smtClean="0">
                <a:latin typeface="Exo 2" pitchFamily="50" charset="0"/>
              </a:rPr>
              <a:t>Sensor </a:t>
            </a:r>
          </a:p>
          <a:p>
            <a:pPr algn="ctr"/>
            <a:r>
              <a:rPr lang="pt-BR" sz="1600" b="1" dirty="0" smtClean="0">
                <a:latin typeface="Exo 2" pitchFamily="50" charset="0"/>
              </a:rPr>
              <a:t>DHT11</a:t>
            </a:r>
          </a:p>
        </p:txBody>
      </p:sp>
      <p:cxnSp>
        <p:nvCxnSpPr>
          <p:cNvPr id="45" name="Conector de seta reta 44"/>
          <p:cNvCxnSpPr/>
          <p:nvPr/>
        </p:nvCxnSpPr>
        <p:spPr>
          <a:xfrm>
            <a:off x="7289321" y="5080958"/>
            <a:ext cx="2150853" cy="3738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CaixaDeTexto 46"/>
          <p:cNvSpPr txBox="1"/>
          <p:nvPr/>
        </p:nvSpPr>
        <p:spPr>
          <a:xfrm>
            <a:off x="1846052" y="4244198"/>
            <a:ext cx="30623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Estufa para</a:t>
            </a:r>
          </a:p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 cultivo indoor</a:t>
            </a:r>
          </a:p>
        </p:txBody>
      </p:sp>
      <p:sp>
        <p:nvSpPr>
          <p:cNvPr id="52" name="Seta em curva para baixo 51"/>
          <p:cNvSpPr/>
          <p:nvPr/>
        </p:nvSpPr>
        <p:spPr>
          <a:xfrm rot="20198831">
            <a:off x="3821503" y="3191774"/>
            <a:ext cx="1199072" cy="57796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8999031" y="1220788"/>
            <a:ext cx="2344180" cy="2297990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4" name="Imagem 2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2308" y="4644434"/>
            <a:ext cx="1521196" cy="152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602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arduino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493163" y="2130019"/>
            <a:ext cx="3174521" cy="3174521"/>
          </a:xfrm>
          <a:prstGeom prst="rect">
            <a:avLst/>
          </a:prstGeom>
        </p:spPr>
      </p:pic>
      <p:pic>
        <p:nvPicPr>
          <p:cNvPr id="3" name="Imagem 2" descr="nuvem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632583" y="2755837"/>
            <a:ext cx="2536013" cy="1550995"/>
          </a:xfrm>
          <a:prstGeom prst="rect">
            <a:avLst/>
          </a:prstGeom>
        </p:spPr>
      </p:pic>
      <p:sp>
        <p:nvSpPr>
          <p:cNvPr id="5" name="Seta em Curva para Cima 4"/>
          <p:cNvSpPr/>
          <p:nvPr/>
        </p:nvSpPr>
        <p:spPr>
          <a:xfrm>
            <a:off x="1509706" y="4506273"/>
            <a:ext cx="2105892" cy="1266702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" name="Seta em Curva para Baixo 5"/>
          <p:cNvSpPr/>
          <p:nvPr/>
        </p:nvSpPr>
        <p:spPr>
          <a:xfrm>
            <a:off x="6524219" y="1264373"/>
            <a:ext cx="2216728" cy="1333370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331277" y="188689"/>
            <a:ext cx="315810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ARDUINO Modelo R3 Uno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Plataforma de Prototipagem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Eletrônica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Hardware de placa única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Melhorar/Automatizar/Criar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b="1" dirty="0">
              <a:latin typeface="Exo 2" pitchFamily="50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1343284" y="3388848"/>
            <a:ext cx="12715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b="1" dirty="0" smtClean="0">
                <a:latin typeface="Exo 2"/>
              </a:rPr>
              <a:t>SENSOR</a:t>
            </a:r>
            <a:endParaRPr lang="pt-BR" sz="2400" b="1" dirty="0">
              <a:latin typeface="Exo 2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115" y="1927377"/>
            <a:ext cx="1521196" cy="152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65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arduino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493163" y="2130019"/>
            <a:ext cx="3174521" cy="3174521"/>
          </a:xfrm>
          <a:prstGeom prst="rect">
            <a:avLst/>
          </a:prstGeom>
        </p:spPr>
      </p:pic>
      <p:pic>
        <p:nvPicPr>
          <p:cNvPr id="3" name="Imagem 2" descr="nuvem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632583" y="2755837"/>
            <a:ext cx="2536013" cy="1550995"/>
          </a:xfrm>
          <a:prstGeom prst="rect">
            <a:avLst/>
          </a:prstGeom>
        </p:spPr>
      </p:pic>
      <p:sp>
        <p:nvSpPr>
          <p:cNvPr id="5" name="Seta em Curva para Cima 4"/>
          <p:cNvSpPr/>
          <p:nvPr/>
        </p:nvSpPr>
        <p:spPr>
          <a:xfrm>
            <a:off x="1509706" y="4506273"/>
            <a:ext cx="2105892" cy="1266702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" name="Seta em Curva para Baixo 5"/>
          <p:cNvSpPr/>
          <p:nvPr/>
        </p:nvSpPr>
        <p:spPr>
          <a:xfrm>
            <a:off x="6524219" y="1264373"/>
            <a:ext cx="2216728" cy="1333370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331006" y="187155"/>
            <a:ext cx="3158109" cy="1908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ARDUINO Modelo R3 </a:t>
            </a:r>
            <a:r>
              <a:rPr lang="pt-BR" sz="2000" b="1" dirty="0" smtClean="0">
                <a:latin typeface="Exo 2" pitchFamily="50" charset="0"/>
              </a:rPr>
              <a:t>Uno</a:t>
            </a:r>
            <a:endParaRPr lang="pt-BR" sz="2000" b="1" dirty="0">
              <a:latin typeface="Exo 2" pitchFamily="50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Plataforma de Prototipagem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Eletrônica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Hardware de placa única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Melhorar/Automatizar/Criar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b="1" dirty="0">
              <a:latin typeface="Exo 2" pitchFamily="50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1343284" y="3388848"/>
            <a:ext cx="12137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b="1" dirty="0">
                <a:latin typeface="Exo 2" pitchFamily="50" charset="0"/>
              </a:rPr>
              <a:t>SENSOR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451806" y="6118114"/>
            <a:ext cx="3500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Captura a Umidade e temperatura</a:t>
            </a:r>
          </a:p>
        </p:txBody>
      </p:sp>
      <p:sp>
        <p:nvSpPr>
          <p:cNvPr id="14" name="CaixaDeTexto 13"/>
          <p:cNvSpPr txBox="1"/>
          <p:nvPr/>
        </p:nvSpPr>
        <p:spPr>
          <a:xfrm>
            <a:off x="3519653" y="5123259"/>
            <a:ext cx="30487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Recebe o registro da umidade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temperatura</a:t>
            </a:r>
          </a:p>
        </p:txBody>
      </p:sp>
      <p:sp>
        <p:nvSpPr>
          <p:cNvPr id="15" name="CaixaDeTexto 14"/>
          <p:cNvSpPr txBox="1"/>
          <p:nvPr/>
        </p:nvSpPr>
        <p:spPr>
          <a:xfrm>
            <a:off x="6123391" y="721938"/>
            <a:ext cx="2365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b="1" dirty="0">
                <a:latin typeface="Exo 2" pitchFamily="50" charset="0"/>
              </a:rPr>
              <a:t>Envia para Nuvem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7687197" y="4400891"/>
            <a:ext cx="28049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b="1" dirty="0" smtClean="0">
                <a:latin typeface="Exo 2" pitchFamily="50" charset="0"/>
              </a:rPr>
              <a:t>Recebe/Guarda </a:t>
            </a:r>
            <a:r>
              <a:rPr lang="pt-BR" sz="2400" b="1" dirty="0">
                <a:latin typeface="Exo 2" pitchFamily="50" charset="0"/>
              </a:rPr>
              <a:t>Dados</a:t>
            </a:r>
          </a:p>
        </p:txBody>
      </p:sp>
      <p:pic>
        <p:nvPicPr>
          <p:cNvPr id="22" name="Imagem 2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115" y="1927377"/>
            <a:ext cx="1521196" cy="152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441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arduino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493163" y="2130019"/>
            <a:ext cx="3174521" cy="3174521"/>
          </a:xfrm>
          <a:prstGeom prst="rect">
            <a:avLst/>
          </a:prstGeom>
        </p:spPr>
      </p:pic>
      <p:pic>
        <p:nvPicPr>
          <p:cNvPr id="3" name="Imagem 2" descr="nuvem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632583" y="2755837"/>
            <a:ext cx="2536013" cy="1550995"/>
          </a:xfrm>
          <a:prstGeom prst="rect">
            <a:avLst/>
          </a:prstGeom>
        </p:spPr>
      </p:pic>
      <p:sp>
        <p:nvSpPr>
          <p:cNvPr id="5" name="Seta em Curva para Cima 4"/>
          <p:cNvSpPr/>
          <p:nvPr/>
        </p:nvSpPr>
        <p:spPr>
          <a:xfrm>
            <a:off x="1509706" y="4506273"/>
            <a:ext cx="2105892" cy="1266702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" name="Seta em Curva para Baixo 5"/>
          <p:cNvSpPr/>
          <p:nvPr/>
        </p:nvSpPr>
        <p:spPr>
          <a:xfrm>
            <a:off x="6524219" y="1264373"/>
            <a:ext cx="2216728" cy="1333370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331006" y="187155"/>
            <a:ext cx="3158109" cy="1908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ARDUINO Modelo R3 </a:t>
            </a:r>
            <a:r>
              <a:rPr lang="pt-BR" sz="2000" b="1" dirty="0" smtClean="0">
                <a:latin typeface="Exo 2" pitchFamily="50" charset="0"/>
              </a:rPr>
              <a:t>Uno</a:t>
            </a:r>
            <a:endParaRPr lang="pt-BR" sz="2000" b="1" dirty="0">
              <a:latin typeface="Exo 2" pitchFamily="50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Plataforma de Prototipagem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Eletrônica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Hardware de placa única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Melhorar/Automatizar/Criar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b="1" dirty="0">
              <a:latin typeface="Exo 2" pitchFamily="50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1343284" y="3388848"/>
            <a:ext cx="12137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b="1" dirty="0">
                <a:latin typeface="Exo 2" pitchFamily="50" charset="0"/>
              </a:rPr>
              <a:t>SENSOR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451806" y="6118114"/>
            <a:ext cx="3500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Captura a Umidade e temperatura</a:t>
            </a:r>
          </a:p>
        </p:txBody>
      </p:sp>
      <p:sp>
        <p:nvSpPr>
          <p:cNvPr id="14" name="CaixaDeTexto 13"/>
          <p:cNvSpPr txBox="1"/>
          <p:nvPr/>
        </p:nvSpPr>
        <p:spPr>
          <a:xfrm>
            <a:off x="3519653" y="5123259"/>
            <a:ext cx="30487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Recebe o registro da umidade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temperatura</a:t>
            </a:r>
          </a:p>
        </p:txBody>
      </p:sp>
      <p:sp>
        <p:nvSpPr>
          <p:cNvPr id="15" name="CaixaDeTexto 14"/>
          <p:cNvSpPr txBox="1"/>
          <p:nvPr/>
        </p:nvSpPr>
        <p:spPr>
          <a:xfrm>
            <a:off x="6123391" y="721938"/>
            <a:ext cx="2365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b="1" dirty="0">
                <a:latin typeface="Exo 2" pitchFamily="50" charset="0"/>
              </a:rPr>
              <a:t>Envia para Nuvem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7687197" y="4400891"/>
            <a:ext cx="28049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b="1" dirty="0" smtClean="0">
                <a:latin typeface="Exo 2" pitchFamily="50" charset="0"/>
              </a:rPr>
              <a:t>Recebe/Guarda </a:t>
            </a:r>
            <a:r>
              <a:rPr lang="pt-BR" sz="2400" b="1" dirty="0">
                <a:latin typeface="Exo 2" pitchFamily="50" charset="0"/>
              </a:rPr>
              <a:t>Dados</a:t>
            </a:r>
          </a:p>
        </p:txBody>
      </p:sp>
      <p:pic>
        <p:nvPicPr>
          <p:cNvPr id="13" name="Imagem 12" descr="node js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0351554" y="5631701"/>
            <a:ext cx="1590450" cy="972825"/>
          </a:xfrm>
          <a:prstGeom prst="rect">
            <a:avLst/>
          </a:prstGeom>
        </p:spPr>
      </p:pic>
      <p:sp>
        <p:nvSpPr>
          <p:cNvPr id="16" name="Retângulo Arredondado 15"/>
          <p:cNvSpPr/>
          <p:nvPr/>
        </p:nvSpPr>
        <p:spPr>
          <a:xfrm>
            <a:off x="10030051" y="5607258"/>
            <a:ext cx="2023404" cy="997268"/>
          </a:xfrm>
          <a:prstGeom prst="roundRect">
            <a:avLst/>
          </a:prstGeom>
          <a:solidFill>
            <a:srgbClr val="5B9BD5">
              <a:alpha val="1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5407" y="819713"/>
            <a:ext cx="1442512" cy="996645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7162" y="5735367"/>
            <a:ext cx="1981599" cy="1012424"/>
          </a:xfrm>
          <a:prstGeom prst="rect">
            <a:avLst/>
          </a:prstGeom>
        </p:spPr>
      </p:pic>
      <p:sp>
        <p:nvSpPr>
          <p:cNvPr id="18" name="Retângulo Arredondado 17"/>
          <p:cNvSpPr/>
          <p:nvPr/>
        </p:nvSpPr>
        <p:spPr>
          <a:xfrm>
            <a:off x="7817162" y="5737999"/>
            <a:ext cx="2037325" cy="903744"/>
          </a:xfrm>
          <a:prstGeom prst="roundRect">
            <a:avLst/>
          </a:prstGeom>
          <a:solidFill>
            <a:srgbClr val="5B9BD5">
              <a:alpha val="1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Arredondado 18"/>
          <p:cNvSpPr/>
          <p:nvPr/>
        </p:nvSpPr>
        <p:spPr>
          <a:xfrm>
            <a:off x="10305407" y="997527"/>
            <a:ext cx="1442512" cy="665018"/>
          </a:xfrm>
          <a:prstGeom prst="roundRect">
            <a:avLst/>
          </a:prstGeom>
          <a:solidFill>
            <a:srgbClr val="5B9BD5">
              <a:alpha val="1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10041895" y="5262369"/>
            <a:ext cx="1999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Criar Servidor WEB</a:t>
            </a:r>
            <a:endParaRPr lang="pt-BR" b="1" dirty="0"/>
          </a:p>
        </p:txBody>
      </p:sp>
      <p:sp>
        <p:nvSpPr>
          <p:cNvPr id="20" name="CaixaDeTexto 19"/>
          <p:cNvSpPr txBox="1"/>
          <p:nvPr/>
        </p:nvSpPr>
        <p:spPr>
          <a:xfrm>
            <a:off x="7947389" y="5168330"/>
            <a:ext cx="1776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Transferência</a:t>
            </a:r>
          </a:p>
          <a:p>
            <a:pPr algn="ctr"/>
            <a:r>
              <a:rPr lang="pt-BR" b="1" dirty="0" smtClean="0"/>
              <a:t>Dados</a:t>
            </a:r>
            <a:endParaRPr lang="pt-BR" b="1" dirty="0"/>
          </a:p>
        </p:txBody>
      </p:sp>
      <p:sp>
        <p:nvSpPr>
          <p:cNvPr id="21" name="CaixaDeTexto 20"/>
          <p:cNvSpPr txBox="1"/>
          <p:nvPr/>
        </p:nvSpPr>
        <p:spPr>
          <a:xfrm>
            <a:off x="10305407" y="1695260"/>
            <a:ext cx="14434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b="1" dirty="0" smtClean="0"/>
              <a:t>Programação</a:t>
            </a:r>
          </a:p>
          <a:p>
            <a:pPr algn="ctr"/>
            <a:r>
              <a:rPr lang="pt-BR" b="1" dirty="0" err="1" smtClean="0"/>
              <a:t>Arduino</a:t>
            </a:r>
            <a:endParaRPr lang="pt-BR" b="1" dirty="0"/>
          </a:p>
        </p:txBody>
      </p:sp>
      <p:pic>
        <p:nvPicPr>
          <p:cNvPr id="22" name="Imagem 2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115" y="1927377"/>
            <a:ext cx="1521196" cy="152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889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Elipse 47"/>
          <p:cNvSpPr/>
          <p:nvPr/>
        </p:nvSpPr>
        <p:spPr>
          <a:xfrm>
            <a:off x="1794294" y="3968151"/>
            <a:ext cx="3131390" cy="188055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24</a:t>
            </a:fld>
            <a:endParaRPr lang="pt-BR" sz="798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>
          <a:xfrm>
            <a:off x="0" y="98162"/>
            <a:ext cx="12191999" cy="694428"/>
          </a:xfrm>
        </p:spPr>
        <p:txBody>
          <a:bodyPr>
            <a:normAutofit/>
          </a:bodyPr>
          <a:lstStyle/>
          <a:p>
            <a:pPr algn="r"/>
            <a:r>
              <a:rPr lang="pt-BR" sz="3600" dirty="0" smtClean="0"/>
              <a:t>Etapas</a:t>
            </a:r>
            <a:r>
              <a:rPr lang="pt-BR" sz="3600" dirty="0"/>
              <a:t> </a:t>
            </a:r>
            <a:r>
              <a:rPr lang="pt-BR" sz="3600" dirty="0" smtClean="0"/>
              <a:t>- desenvolvimento</a:t>
            </a:r>
          </a:p>
        </p:txBody>
      </p:sp>
      <p:pic>
        <p:nvPicPr>
          <p:cNvPr id="5" name="Imagem 4" descr="sit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6416" y="1475117"/>
            <a:ext cx="1721353" cy="1725283"/>
          </a:xfrm>
          <a:prstGeom prst="rect">
            <a:avLst/>
          </a:prstGeom>
        </p:spPr>
      </p:pic>
      <p:pic>
        <p:nvPicPr>
          <p:cNvPr id="7" name="Imagem 6" descr="nuvem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06092" y="1381986"/>
            <a:ext cx="2536013" cy="1550995"/>
          </a:xfrm>
          <a:prstGeom prst="rect">
            <a:avLst/>
          </a:prstGeom>
        </p:spPr>
      </p:pic>
      <p:pic>
        <p:nvPicPr>
          <p:cNvPr id="8" name="Imagem 7" descr="node js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285317" y="1897811"/>
            <a:ext cx="874395" cy="534838"/>
          </a:xfrm>
          <a:prstGeom prst="rect">
            <a:avLst/>
          </a:prstGeom>
        </p:spPr>
      </p:pic>
      <p:pic>
        <p:nvPicPr>
          <p:cNvPr id="10" name="Imagem 9" descr="arduino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532962" y="655606"/>
            <a:ext cx="3174521" cy="3174521"/>
          </a:xfrm>
          <a:prstGeom prst="rect">
            <a:avLst/>
          </a:prstGeom>
        </p:spPr>
      </p:pic>
      <p:pic>
        <p:nvPicPr>
          <p:cNvPr id="11" name="Imagem 10" descr="ambient.04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079629" y="3217652"/>
            <a:ext cx="5779700" cy="3467820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836764" y="1078302"/>
            <a:ext cx="21048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INTERFACE -HTML</a:t>
            </a:r>
          </a:p>
        </p:txBody>
      </p:sp>
      <p:cxnSp>
        <p:nvCxnSpPr>
          <p:cNvPr id="15" name="Conector de seta reta 14"/>
          <p:cNvCxnSpPr/>
          <p:nvPr/>
        </p:nvCxnSpPr>
        <p:spPr>
          <a:xfrm>
            <a:off x="3053752" y="1820175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CaixaDeTexto 18"/>
          <p:cNvSpPr txBox="1"/>
          <p:nvPr/>
        </p:nvSpPr>
        <p:spPr>
          <a:xfrm>
            <a:off x="4123428" y="802256"/>
            <a:ext cx="27767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AZURE- BANCO DE DADOS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4899803" y="1112808"/>
            <a:ext cx="1048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(NUVEM)</a:t>
            </a:r>
          </a:p>
        </p:txBody>
      </p:sp>
      <p:cxnSp>
        <p:nvCxnSpPr>
          <p:cNvPr id="21" name="Conector de seta reta 20"/>
          <p:cNvCxnSpPr/>
          <p:nvPr/>
        </p:nvCxnSpPr>
        <p:spPr>
          <a:xfrm>
            <a:off x="7131171" y="1825926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aixaDeTexto 22"/>
          <p:cNvSpPr txBox="1"/>
          <p:nvPr/>
        </p:nvSpPr>
        <p:spPr>
          <a:xfrm>
            <a:off x="10403457" y="3096883"/>
            <a:ext cx="15424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Arduino-UNO</a:t>
            </a:r>
          </a:p>
        </p:txBody>
      </p:sp>
      <p:cxnSp>
        <p:nvCxnSpPr>
          <p:cNvPr id="40" name="Conector angulado 39"/>
          <p:cNvCxnSpPr/>
          <p:nvPr/>
        </p:nvCxnSpPr>
        <p:spPr>
          <a:xfrm rot="5400000">
            <a:off x="9963510" y="3605843"/>
            <a:ext cx="1311216" cy="1017915"/>
          </a:xfrm>
          <a:prstGeom prst="bent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CaixaDeTexto 43"/>
          <p:cNvSpPr txBox="1"/>
          <p:nvPr/>
        </p:nvSpPr>
        <p:spPr>
          <a:xfrm>
            <a:off x="10841459" y="5253488"/>
            <a:ext cx="8972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 smtClean="0">
                <a:latin typeface="Exo 2" pitchFamily="50" charset="0"/>
              </a:rPr>
              <a:t>Sensor </a:t>
            </a:r>
          </a:p>
          <a:p>
            <a:pPr algn="ctr"/>
            <a:r>
              <a:rPr lang="pt-BR" sz="1600" b="1" dirty="0" smtClean="0">
                <a:latin typeface="Exo 2" pitchFamily="50" charset="0"/>
              </a:rPr>
              <a:t>DHT11</a:t>
            </a:r>
          </a:p>
        </p:txBody>
      </p:sp>
      <p:cxnSp>
        <p:nvCxnSpPr>
          <p:cNvPr id="45" name="Conector de seta reta 44"/>
          <p:cNvCxnSpPr/>
          <p:nvPr/>
        </p:nvCxnSpPr>
        <p:spPr>
          <a:xfrm>
            <a:off x="7289321" y="5080958"/>
            <a:ext cx="2150853" cy="3738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CaixaDeTexto 46"/>
          <p:cNvSpPr txBox="1"/>
          <p:nvPr/>
        </p:nvSpPr>
        <p:spPr>
          <a:xfrm>
            <a:off x="1846052" y="4244198"/>
            <a:ext cx="30623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Estufa para</a:t>
            </a:r>
          </a:p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 cultivo indoor</a:t>
            </a:r>
          </a:p>
        </p:txBody>
      </p:sp>
      <p:sp>
        <p:nvSpPr>
          <p:cNvPr id="52" name="Seta em curva para baixo 51"/>
          <p:cNvSpPr/>
          <p:nvPr/>
        </p:nvSpPr>
        <p:spPr>
          <a:xfrm rot="20198831">
            <a:off x="3821503" y="3191774"/>
            <a:ext cx="1199072" cy="57796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8999031" y="1220788"/>
            <a:ext cx="2344180" cy="2297990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4" name="Imagem 2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2308" y="4644434"/>
            <a:ext cx="1521196" cy="152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591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Elipse 47"/>
          <p:cNvSpPr/>
          <p:nvPr/>
        </p:nvSpPr>
        <p:spPr>
          <a:xfrm>
            <a:off x="1794294" y="3968151"/>
            <a:ext cx="3131390" cy="188055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25</a:t>
            </a:fld>
            <a:endParaRPr lang="pt-BR" sz="798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>
          <a:xfrm>
            <a:off x="0" y="98162"/>
            <a:ext cx="12191999" cy="694428"/>
          </a:xfrm>
        </p:spPr>
        <p:txBody>
          <a:bodyPr>
            <a:normAutofit/>
          </a:bodyPr>
          <a:lstStyle/>
          <a:p>
            <a:pPr algn="r"/>
            <a:r>
              <a:rPr lang="pt-BR" sz="3600" dirty="0" smtClean="0"/>
              <a:t>Etapas</a:t>
            </a:r>
            <a:r>
              <a:rPr lang="pt-BR" sz="3600" dirty="0"/>
              <a:t> </a:t>
            </a:r>
            <a:r>
              <a:rPr lang="pt-BR" sz="3600" dirty="0" smtClean="0"/>
              <a:t>- desenvolvimento</a:t>
            </a:r>
          </a:p>
        </p:txBody>
      </p:sp>
      <p:pic>
        <p:nvPicPr>
          <p:cNvPr id="5" name="Imagem 4" descr="sit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6416" y="1475117"/>
            <a:ext cx="1721353" cy="1725283"/>
          </a:xfrm>
          <a:prstGeom prst="rect">
            <a:avLst/>
          </a:prstGeom>
        </p:spPr>
      </p:pic>
      <p:pic>
        <p:nvPicPr>
          <p:cNvPr id="7" name="Imagem 6" descr="nuvem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06092" y="1381986"/>
            <a:ext cx="2536013" cy="1550995"/>
          </a:xfrm>
          <a:prstGeom prst="rect">
            <a:avLst/>
          </a:prstGeom>
        </p:spPr>
      </p:pic>
      <p:pic>
        <p:nvPicPr>
          <p:cNvPr id="8" name="Imagem 7" descr="node js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285317" y="1897811"/>
            <a:ext cx="874395" cy="534838"/>
          </a:xfrm>
          <a:prstGeom prst="rect">
            <a:avLst/>
          </a:prstGeom>
        </p:spPr>
      </p:pic>
      <p:pic>
        <p:nvPicPr>
          <p:cNvPr id="10" name="Imagem 9" descr="arduino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532962" y="655606"/>
            <a:ext cx="3174521" cy="3174521"/>
          </a:xfrm>
          <a:prstGeom prst="rect">
            <a:avLst/>
          </a:prstGeom>
        </p:spPr>
      </p:pic>
      <p:pic>
        <p:nvPicPr>
          <p:cNvPr id="11" name="Imagem 10" descr="ambient.04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079629" y="3217652"/>
            <a:ext cx="5779700" cy="3467820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836764" y="1078302"/>
            <a:ext cx="21048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INTERFACE -HTML</a:t>
            </a:r>
          </a:p>
        </p:txBody>
      </p:sp>
      <p:cxnSp>
        <p:nvCxnSpPr>
          <p:cNvPr id="15" name="Conector de seta reta 14"/>
          <p:cNvCxnSpPr/>
          <p:nvPr/>
        </p:nvCxnSpPr>
        <p:spPr>
          <a:xfrm>
            <a:off x="3053752" y="1820175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CaixaDeTexto 18"/>
          <p:cNvSpPr txBox="1"/>
          <p:nvPr/>
        </p:nvSpPr>
        <p:spPr>
          <a:xfrm>
            <a:off x="4123428" y="802256"/>
            <a:ext cx="27767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AZURE- BANCO DE DADOS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4899803" y="1112808"/>
            <a:ext cx="1048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(NUVEM)</a:t>
            </a:r>
          </a:p>
        </p:txBody>
      </p:sp>
      <p:cxnSp>
        <p:nvCxnSpPr>
          <p:cNvPr id="21" name="Conector de seta reta 20"/>
          <p:cNvCxnSpPr/>
          <p:nvPr/>
        </p:nvCxnSpPr>
        <p:spPr>
          <a:xfrm>
            <a:off x="7131171" y="1825926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aixaDeTexto 22"/>
          <p:cNvSpPr txBox="1"/>
          <p:nvPr/>
        </p:nvSpPr>
        <p:spPr>
          <a:xfrm>
            <a:off x="10403457" y="3096883"/>
            <a:ext cx="15424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Arduino-UNO</a:t>
            </a:r>
          </a:p>
        </p:txBody>
      </p:sp>
      <p:cxnSp>
        <p:nvCxnSpPr>
          <p:cNvPr id="40" name="Conector angulado 39"/>
          <p:cNvCxnSpPr/>
          <p:nvPr/>
        </p:nvCxnSpPr>
        <p:spPr>
          <a:xfrm rot="5400000">
            <a:off x="9963510" y="3605843"/>
            <a:ext cx="1311216" cy="1017915"/>
          </a:xfrm>
          <a:prstGeom prst="bent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CaixaDeTexto 43"/>
          <p:cNvSpPr txBox="1"/>
          <p:nvPr/>
        </p:nvSpPr>
        <p:spPr>
          <a:xfrm>
            <a:off x="10841459" y="5253488"/>
            <a:ext cx="8972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 smtClean="0">
                <a:latin typeface="Exo 2" pitchFamily="50" charset="0"/>
              </a:rPr>
              <a:t>Sensor </a:t>
            </a:r>
          </a:p>
          <a:p>
            <a:pPr algn="ctr"/>
            <a:r>
              <a:rPr lang="pt-BR" sz="1600" b="1" dirty="0" smtClean="0">
                <a:latin typeface="Exo 2" pitchFamily="50" charset="0"/>
              </a:rPr>
              <a:t>DHT11</a:t>
            </a:r>
          </a:p>
        </p:txBody>
      </p:sp>
      <p:cxnSp>
        <p:nvCxnSpPr>
          <p:cNvPr id="45" name="Conector de seta reta 44"/>
          <p:cNvCxnSpPr/>
          <p:nvPr/>
        </p:nvCxnSpPr>
        <p:spPr>
          <a:xfrm>
            <a:off x="7289321" y="5080958"/>
            <a:ext cx="2150853" cy="3738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CaixaDeTexto 46"/>
          <p:cNvSpPr txBox="1"/>
          <p:nvPr/>
        </p:nvSpPr>
        <p:spPr>
          <a:xfrm>
            <a:off x="1846052" y="4244198"/>
            <a:ext cx="30623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Estufa para</a:t>
            </a:r>
          </a:p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 cultivo indoor</a:t>
            </a:r>
          </a:p>
        </p:txBody>
      </p:sp>
      <p:sp>
        <p:nvSpPr>
          <p:cNvPr id="52" name="Seta em curva para baixo 51"/>
          <p:cNvSpPr/>
          <p:nvPr/>
        </p:nvSpPr>
        <p:spPr>
          <a:xfrm rot="20198831">
            <a:off x="3821503" y="3191774"/>
            <a:ext cx="1199072" cy="57796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8999031" y="4318841"/>
            <a:ext cx="2344180" cy="2297990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4" name="Imagem 2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2308" y="4644434"/>
            <a:ext cx="1521196" cy="152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342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>
          <a:xfrm>
            <a:off x="1938322" y="1863134"/>
            <a:ext cx="8546987" cy="5225211"/>
          </a:xfrm>
        </p:spPr>
        <p:txBody>
          <a:bodyPr>
            <a:normAutofit/>
          </a:bodyPr>
          <a:lstStyle/>
          <a:p>
            <a:r>
              <a:rPr lang="pt-BR" sz="4000" dirty="0" smtClean="0"/>
              <a:t> captura </a:t>
            </a:r>
            <a:r>
              <a:rPr lang="pt-BR" sz="4000" dirty="0"/>
              <a:t>dados gráficos sobre a temperatura </a:t>
            </a:r>
            <a:r>
              <a:rPr lang="pt-BR" sz="4000" dirty="0" smtClean="0"/>
              <a:t>e </a:t>
            </a:r>
            <a:r>
              <a:rPr lang="pt-BR" sz="4000" dirty="0"/>
              <a:t> </a:t>
            </a:r>
            <a:r>
              <a:rPr lang="pt-BR" sz="4000" dirty="0" smtClean="0"/>
              <a:t>umidade </a:t>
            </a:r>
            <a:r>
              <a:rPr lang="pt-BR" sz="4000" dirty="0"/>
              <a:t>de uma estufa, conscientizando o cliente sobre o estado atual para a cultivação.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26</a:t>
            </a:fld>
            <a:endParaRPr lang="pt-BR" sz="798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>
          <a:xfrm>
            <a:off x="1938322" y="521243"/>
            <a:ext cx="9779211" cy="694428"/>
          </a:xfrm>
        </p:spPr>
        <p:txBody>
          <a:bodyPr>
            <a:noAutofit/>
          </a:bodyPr>
          <a:lstStyle/>
          <a:p>
            <a:r>
              <a:rPr lang="pt-BR" sz="4400" dirty="0" smtClean="0"/>
              <a:t>Sensor:</a:t>
            </a:r>
            <a:endParaRPr lang="pt-BR" sz="4400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754" y="3422072"/>
            <a:ext cx="2684392" cy="2684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268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Elipse 47"/>
          <p:cNvSpPr/>
          <p:nvPr/>
        </p:nvSpPr>
        <p:spPr>
          <a:xfrm>
            <a:off x="1794294" y="3968151"/>
            <a:ext cx="3131390" cy="188055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27</a:t>
            </a:fld>
            <a:endParaRPr lang="pt-BR" sz="798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>
          <a:xfrm>
            <a:off x="0" y="98162"/>
            <a:ext cx="12191999" cy="694428"/>
          </a:xfrm>
        </p:spPr>
        <p:txBody>
          <a:bodyPr>
            <a:normAutofit/>
          </a:bodyPr>
          <a:lstStyle/>
          <a:p>
            <a:pPr algn="r"/>
            <a:r>
              <a:rPr lang="pt-BR" sz="3600" dirty="0" smtClean="0"/>
              <a:t>Etapas</a:t>
            </a:r>
            <a:r>
              <a:rPr lang="pt-BR" sz="3600" dirty="0"/>
              <a:t> </a:t>
            </a:r>
            <a:r>
              <a:rPr lang="pt-BR" sz="3600" dirty="0" smtClean="0"/>
              <a:t>- desenvolvimento</a:t>
            </a:r>
          </a:p>
        </p:txBody>
      </p:sp>
      <p:pic>
        <p:nvPicPr>
          <p:cNvPr id="5" name="Imagem 4" descr="sit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6416" y="1475117"/>
            <a:ext cx="1721353" cy="1725283"/>
          </a:xfrm>
          <a:prstGeom prst="rect">
            <a:avLst/>
          </a:prstGeom>
        </p:spPr>
      </p:pic>
      <p:pic>
        <p:nvPicPr>
          <p:cNvPr id="7" name="Imagem 6" descr="nuvem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06092" y="1381986"/>
            <a:ext cx="2536013" cy="1550995"/>
          </a:xfrm>
          <a:prstGeom prst="rect">
            <a:avLst/>
          </a:prstGeom>
        </p:spPr>
      </p:pic>
      <p:pic>
        <p:nvPicPr>
          <p:cNvPr id="8" name="Imagem 7" descr="node js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285317" y="1897811"/>
            <a:ext cx="874395" cy="534838"/>
          </a:xfrm>
          <a:prstGeom prst="rect">
            <a:avLst/>
          </a:prstGeom>
        </p:spPr>
      </p:pic>
      <p:pic>
        <p:nvPicPr>
          <p:cNvPr id="10" name="Imagem 9" descr="arduino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532962" y="655606"/>
            <a:ext cx="3174521" cy="3174521"/>
          </a:xfrm>
          <a:prstGeom prst="rect">
            <a:avLst/>
          </a:prstGeom>
        </p:spPr>
      </p:pic>
      <p:pic>
        <p:nvPicPr>
          <p:cNvPr id="11" name="Imagem 10" descr="ambient.04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079629" y="3217652"/>
            <a:ext cx="5779700" cy="3467820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836764" y="1078302"/>
            <a:ext cx="21048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INTERFACE -HTML</a:t>
            </a:r>
          </a:p>
        </p:txBody>
      </p:sp>
      <p:cxnSp>
        <p:nvCxnSpPr>
          <p:cNvPr id="15" name="Conector de seta reta 14"/>
          <p:cNvCxnSpPr/>
          <p:nvPr/>
        </p:nvCxnSpPr>
        <p:spPr>
          <a:xfrm>
            <a:off x="3053752" y="1820175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CaixaDeTexto 18"/>
          <p:cNvSpPr txBox="1"/>
          <p:nvPr/>
        </p:nvSpPr>
        <p:spPr>
          <a:xfrm>
            <a:off x="4123428" y="802256"/>
            <a:ext cx="27767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AZURE- BANCO DE DADOS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4899803" y="1112808"/>
            <a:ext cx="1048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(NUVEM)</a:t>
            </a:r>
          </a:p>
        </p:txBody>
      </p:sp>
      <p:cxnSp>
        <p:nvCxnSpPr>
          <p:cNvPr id="21" name="Conector de seta reta 20"/>
          <p:cNvCxnSpPr/>
          <p:nvPr/>
        </p:nvCxnSpPr>
        <p:spPr>
          <a:xfrm>
            <a:off x="7131171" y="1825926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aixaDeTexto 22"/>
          <p:cNvSpPr txBox="1"/>
          <p:nvPr/>
        </p:nvSpPr>
        <p:spPr>
          <a:xfrm>
            <a:off x="10403457" y="3096883"/>
            <a:ext cx="15424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Arduino-UNO</a:t>
            </a:r>
          </a:p>
        </p:txBody>
      </p:sp>
      <p:cxnSp>
        <p:nvCxnSpPr>
          <p:cNvPr id="40" name="Conector angulado 39"/>
          <p:cNvCxnSpPr/>
          <p:nvPr/>
        </p:nvCxnSpPr>
        <p:spPr>
          <a:xfrm rot="5400000">
            <a:off x="9963510" y="3605843"/>
            <a:ext cx="1311216" cy="1017915"/>
          </a:xfrm>
          <a:prstGeom prst="bent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CaixaDeTexto 43"/>
          <p:cNvSpPr txBox="1"/>
          <p:nvPr/>
        </p:nvSpPr>
        <p:spPr>
          <a:xfrm>
            <a:off x="10841459" y="5253488"/>
            <a:ext cx="8972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 smtClean="0">
                <a:latin typeface="Exo 2" pitchFamily="50" charset="0"/>
              </a:rPr>
              <a:t>Sensor </a:t>
            </a:r>
          </a:p>
          <a:p>
            <a:pPr algn="ctr"/>
            <a:r>
              <a:rPr lang="pt-BR" sz="1600" b="1" dirty="0" smtClean="0">
                <a:latin typeface="Exo 2" pitchFamily="50" charset="0"/>
              </a:rPr>
              <a:t>DHT11</a:t>
            </a:r>
          </a:p>
        </p:txBody>
      </p:sp>
      <p:cxnSp>
        <p:nvCxnSpPr>
          <p:cNvPr id="45" name="Conector de seta reta 44"/>
          <p:cNvCxnSpPr/>
          <p:nvPr/>
        </p:nvCxnSpPr>
        <p:spPr>
          <a:xfrm>
            <a:off x="7289321" y="5080958"/>
            <a:ext cx="2150853" cy="3738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CaixaDeTexto 46"/>
          <p:cNvSpPr txBox="1"/>
          <p:nvPr/>
        </p:nvSpPr>
        <p:spPr>
          <a:xfrm>
            <a:off x="1846052" y="4244198"/>
            <a:ext cx="30623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Estufa para</a:t>
            </a:r>
          </a:p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 cultivo indoor</a:t>
            </a:r>
          </a:p>
        </p:txBody>
      </p:sp>
      <p:sp>
        <p:nvSpPr>
          <p:cNvPr id="52" name="Seta em curva para baixo 51"/>
          <p:cNvSpPr/>
          <p:nvPr/>
        </p:nvSpPr>
        <p:spPr>
          <a:xfrm rot="20198831">
            <a:off x="3821503" y="3191774"/>
            <a:ext cx="1199072" cy="57796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8999031" y="4318841"/>
            <a:ext cx="2344180" cy="2297990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4" name="Imagem 2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2308" y="4644434"/>
            <a:ext cx="1521196" cy="152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49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Elipse 47"/>
          <p:cNvSpPr/>
          <p:nvPr/>
        </p:nvSpPr>
        <p:spPr>
          <a:xfrm>
            <a:off x="1794294" y="3968151"/>
            <a:ext cx="3131390" cy="188055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28</a:t>
            </a:fld>
            <a:endParaRPr lang="pt-BR" sz="798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>
          <a:xfrm>
            <a:off x="0" y="98162"/>
            <a:ext cx="12191999" cy="694428"/>
          </a:xfrm>
        </p:spPr>
        <p:txBody>
          <a:bodyPr>
            <a:normAutofit/>
          </a:bodyPr>
          <a:lstStyle/>
          <a:p>
            <a:pPr algn="r"/>
            <a:r>
              <a:rPr lang="pt-BR" sz="3600" dirty="0" smtClean="0"/>
              <a:t>Etapas</a:t>
            </a:r>
            <a:r>
              <a:rPr lang="pt-BR" sz="3600" dirty="0"/>
              <a:t> </a:t>
            </a:r>
            <a:r>
              <a:rPr lang="pt-BR" sz="3600" dirty="0" smtClean="0"/>
              <a:t>- desenvolvimento</a:t>
            </a:r>
          </a:p>
        </p:txBody>
      </p:sp>
      <p:pic>
        <p:nvPicPr>
          <p:cNvPr id="5" name="Imagem 4" descr="sit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6416" y="1475117"/>
            <a:ext cx="1721353" cy="1725283"/>
          </a:xfrm>
          <a:prstGeom prst="rect">
            <a:avLst/>
          </a:prstGeom>
        </p:spPr>
      </p:pic>
      <p:pic>
        <p:nvPicPr>
          <p:cNvPr id="7" name="Imagem 6" descr="nuvem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06092" y="1381986"/>
            <a:ext cx="2536013" cy="1550995"/>
          </a:xfrm>
          <a:prstGeom prst="rect">
            <a:avLst/>
          </a:prstGeom>
        </p:spPr>
      </p:pic>
      <p:pic>
        <p:nvPicPr>
          <p:cNvPr id="8" name="Imagem 7" descr="node js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285317" y="1897811"/>
            <a:ext cx="874395" cy="534838"/>
          </a:xfrm>
          <a:prstGeom prst="rect">
            <a:avLst/>
          </a:prstGeom>
        </p:spPr>
      </p:pic>
      <p:pic>
        <p:nvPicPr>
          <p:cNvPr id="10" name="Imagem 9" descr="arduino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532962" y="655606"/>
            <a:ext cx="3174521" cy="3174521"/>
          </a:xfrm>
          <a:prstGeom prst="rect">
            <a:avLst/>
          </a:prstGeom>
        </p:spPr>
      </p:pic>
      <p:pic>
        <p:nvPicPr>
          <p:cNvPr id="11" name="Imagem 10" descr="ambient.04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079629" y="3217652"/>
            <a:ext cx="5779700" cy="3467820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836764" y="1078302"/>
            <a:ext cx="21048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INTERFACE -HTML</a:t>
            </a:r>
          </a:p>
        </p:txBody>
      </p:sp>
      <p:cxnSp>
        <p:nvCxnSpPr>
          <p:cNvPr id="15" name="Conector de seta reta 14"/>
          <p:cNvCxnSpPr/>
          <p:nvPr/>
        </p:nvCxnSpPr>
        <p:spPr>
          <a:xfrm>
            <a:off x="3053752" y="1820175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CaixaDeTexto 18"/>
          <p:cNvSpPr txBox="1"/>
          <p:nvPr/>
        </p:nvSpPr>
        <p:spPr>
          <a:xfrm>
            <a:off x="4123428" y="802256"/>
            <a:ext cx="27767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AZURE- BANCO DE DADOS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4899803" y="1112808"/>
            <a:ext cx="1048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(NUVEM)</a:t>
            </a:r>
          </a:p>
        </p:txBody>
      </p:sp>
      <p:cxnSp>
        <p:nvCxnSpPr>
          <p:cNvPr id="21" name="Conector de seta reta 20"/>
          <p:cNvCxnSpPr/>
          <p:nvPr/>
        </p:nvCxnSpPr>
        <p:spPr>
          <a:xfrm>
            <a:off x="7131171" y="1825926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aixaDeTexto 22"/>
          <p:cNvSpPr txBox="1"/>
          <p:nvPr/>
        </p:nvSpPr>
        <p:spPr>
          <a:xfrm>
            <a:off x="10403457" y="3096883"/>
            <a:ext cx="15424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Arduino-UNO</a:t>
            </a:r>
          </a:p>
        </p:txBody>
      </p:sp>
      <p:cxnSp>
        <p:nvCxnSpPr>
          <p:cNvPr id="40" name="Conector angulado 39"/>
          <p:cNvCxnSpPr/>
          <p:nvPr/>
        </p:nvCxnSpPr>
        <p:spPr>
          <a:xfrm rot="5400000">
            <a:off x="9963510" y="3605843"/>
            <a:ext cx="1311216" cy="1017915"/>
          </a:xfrm>
          <a:prstGeom prst="bent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CaixaDeTexto 43"/>
          <p:cNvSpPr txBox="1"/>
          <p:nvPr/>
        </p:nvSpPr>
        <p:spPr>
          <a:xfrm>
            <a:off x="10841459" y="5253488"/>
            <a:ext cx="8972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 smtClean="0">
                <a:latin typeface="Exo 2" pitchFamily="50" charset="0"/>
              </a:rPr>
              <a:t>Sensor </a:t>
            </a:r>
          </a:p>
          <a:p>
            <a:pPr algn="ctr"/>
            <a:r>
              <a:rPr lang="pt-BR" sz="1600" b="1" dirty="0" smtClean="0">
                <a:latin typeface="Exo 2" pitchFamily="50" charset="0"/>
              </a:rPr>
              <a:t>DHT11</a:t>
            </a:r>
          </a:p>
        </p:txBody>
      </p:sp>
      <p:cxnSp>
        <p:nvCxnSpPr>
          <p:cNvPr id="45" name="Conector de seta reta 44"/>
          <p:cNvCxnSpPr/>
          <p:nvPr/>
        </p:nvCxnSpPr>
        <p:spPr>
          <a:xfrm>
            <a:off x="7289321" y="5080958"/>
            <a:ext cx="2150853" cy="3738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CaixaDeTexto 46"/>
          <p:cNvSpPr txBox="1"/>
          <p:nvPr/>
        </p:nvSpPr>
        <p:spPr>
          <a:xfrm>
            <a:off x="1846052" y="4244198"/>
            <a:ext cx="30623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Estufa para</a:t>
            </a:r>
          </a:p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 cultivo indoor</a:t>
            </a:r>
          </a:p>
        </p:txBody>
      </p:sp>
      <p:sp>
        <p:nvSpPr>
          <p:cNvPr id="52" name="Seta em curva para baixo 51"/>
          <p:cNvSpPr/>
          <p:nvPr/>
        </p:nvSpPr>
        <p:spPr>
          <a:xfrm rot="20198831">
            <a:off x="3821503" y="3191774"/>
            <a:ext cx="1199072" cy="57796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4759551" y="3659195"/>
            <a:ext cx="2344180" cy="2297990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4" name="Imagem 2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2308" y="4644434"/>
            <a:ext cx="1521196" cy="152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754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>
          <a:xfrm>
            <a:off x="1609229" y="1065645"/>
            <a:ext cx="8546987" cy="2841338"/>
          </a:xfrm>
        </p:spPr>
        <p:txBody>
          <a:bodyPr>
            <a:normAutofit/>
          </a:bodyPr>
          <a:lstStyle/>
          <a:p>
            <a:r>
              <a:rPr lang="pt-BR" sz="3200" dirty="0" smtClean="0"/>
              <a:t>Cultiva </a:t>
            </a:r>
            <a:r>
              <a:rPr lang="pt-BR" sz="3200" dirty="0"/>
              <a:t>alimentos em casa, sem a necessidade de se locomover em grande escala para a compra dos produtos. </a:t>
            </a:r>
            <a:endParaRPr lang="pt-BR" sz="3200" dirty="0" smtClean="0"/>
          </a:p>
          <a:p>
            <a:r>
              <a:rPr lang="pt-BR" sz="3200" dirty="0" smtClean="0"/>
              <a:t>Promove </a:t>
            </a:r>
            <a:r>
              <a:rPr lang="pt-BR" sz="3200" dirty="0"/>
              <a:t>um pequeno espaço para o cultivo, sem a necessidade de pátio, terraço ou </a:t>
            </a:r>
            <a:r>
              <a:rPr lang="pt-BR" sz="3200" dirty="0" smtClean="0"/>
              <a:t>sacada.</a:t>
            </a:r>
            <a:endParaRPr lang="pt-BR" sz="3200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29</a:t>
            </a:fld>
            <a:endParaRPr lang="pt-BR" sz="798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pt-BR" sz="4800" dirty="0" smtClean="0"/>
              <a:t>Estufa:</a:t>
            </a:r>
            <a:endParaRPr lang="pt-BR" sz="4800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4448" y1="27533" x2="14448" y2="27267"/>
                        <a14:foregroundMark x1="14123" y1="24733" x2="14123" y2="24733"/>
                        <a14:foregroundMark x1="14123" y1="35267" x2="14123" y2="84200"/>
                        <a14:foregroundMark x1="13799" y1="35000" x2="14123" y2="190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6237" y="2066765"/>
            <a:ext cx="3988458" cy="5414690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943" y="4017818"/>
            <a:ext cx="3871581" cy="2177764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647" y="4294552"/>
            <a:ext cx="1674160" cy="1674160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848" y="4180038"/>
            <a:ext cx="1869194" cy="1788674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3206" y="4294552"/>
            <a:ext cx="1674160" cy="167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717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6000" b="1" dirty="0" smtClean="0">
                <a:solidFill>
                  <a:srgbClr val="5B9BD5"/>
                </a:solidFill>
                <a:latin typeface="Exo 2" pitchFamily="50" charset="0"/>
                <a:ea typeface="+mn-ea"/>
                <a:cs typeface="+mn-cs"/>
              </a:rPr>
              <a:t>MERCADO:</a:t>
            </a:r>
            <a:endParaRPr lang="pt-BR" sz="6000" b="1" dirty="0">
              <a:solidFill>
                <a:srgbClr val="5B9BD5"/>
              </a:solidFill>
              <a:latin typeface="Exo 2" pitchFamily="50" charset="0"/>
              <a:ea typeface="+mn-ea"/>
              <a:cs typeface="+mn-cs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just">
              <a:buNone/>
            </a:pPr>
            <a:r>
              <a:rPr lang="pt-BR" sz="4000" dirty="0">
                <a:latin typeface="Exo 2" pitchFamily="50" charset="0"/>
              </a:rPr>
              <a:t>destinado ao cultivo de alimentos orgânicos em ambientes fechados,</a:t>
            </a:r>
          </a:p>
          <a:p>
            <a:pPr marL="0" indent="0" algn="just">
              <a:buNone/>
            </a:pPr>
            <a:r>
              <a:rPr lang="pt-BR" sz="4000" dirty="0">
                <a:latin typeface="Exo 2" pitchFamily="50" charset="0"/>
              </a:rPr>
              <a:t>integrando o nosso produto (sensor) para o controle da umidade e temperatura das estufas Indoor ao </a:t>
            </a:r>
            <a:r>
              <a:rPr lang="pt-BR" sz="4000" dirty="0" smtClean="0">
                <a:latin typeface="Exo 2" pitchFamily="50" charset="0"/>
              </a:rPr>
              <a:t>consumidor.</a:t>
            </a:r>
            <a:endParaRPr lang="pt-BR" sz="4000" dirty="0">
              <a:latin typeface="Exo 2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78025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ambient.0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395390" y="100380"/>
            <a:ext cx="5779700" cy="3467820"/>
          </a:xfrm>
          <a:prstGeom prst="rect">
            <a:avLst/>
          </a:prstGeom>
        </p:spPr>
      </p:pic>
      <p:pic>
        <p:nvPicPr>
          <p:cNvPr id="3" name="Imagem 2" descr="arduino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902430" y="4521824"/>
            <a:ext cx="2119745" cy="2119745"/>
          </a:xfrm>
          <a:prstGeom prst="rect">
            <a:avLst/>
          </a:prstGeom>
        </p:spPr>
      </p:pic>
      <p:pic>
        <p:nvPicPr>
          <p:cNvPr id="6" name="Imagem 5" descr="nuvem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076730" y="3568200"/>
            <a:ext cx="1921714" cy="1175297"/>
          </a:xfrm>
          <a:prstGeom prst="rect">
            <a:avLst/>
          </a:prstGeom>
        </p:spPr>
      </p:pic>
      <p:sp>
        <p:nvSpPr>
          <p:cNvPr id="9" name="Seta em Curva para a Direita 8"/>
          <p:cNvSpPr/>
          <p:nvPr/>
        </p:nvSpPr>
        <p:spPr>
          <a:xfrm rot="20762537">
            <a:off x="654841" y="4019896"/>
            <a:ext cx="997528" cy="165839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1" name="Seta para a Direita 10"/>
          <p:cNvSpPr/>
          <p:nvPr/>
        </p:nvSpPr>
        <p:spPr>
          <a:xfrm>
            <a:off x="3887018" y="5290420"/>
            <a:ext cx="1246908" cy="6176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Seta em Curva para Cima 11"/>
          <p:cNvSpPr/>
          <p:nvPr/>
        </p:nvSpPr>
        <p:spPr>
          <a:xfrm rot="19761890">
            <a:off x="8920197" y="5377991"/>
            <a:ext cx="1551710" cy="93336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Imagem 15" descr="site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176910" y="828138"/>
            <a:ext cx="1721353" cy="1725283"/>
          </a:xfrm>
          <a:prstGeom prst="rect">
            <a:avLst/>
          </a:prstGeom>
        </p:spPr>
      </p:pic>
      <p:sp>
        <p:nvSpPr>
          <p:cNvPr id="17" name="Seta para Cima 16"/>
          <p:cNvSpPr/>
          <p:nvPr/>
        </p:nvSpPr>
        <p:spPr>
          <a:xfrm>
            <a:off x="9829768" y="2707394"/>
            <a:ext cx="415636" cy="83911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570" y="4612447"/>
            <a:ext cx="1521196" cy="152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3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ambient.0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395390" y="100380"/>
            <a:ext cx="5779700" cy="3467820"/>
          </a:xfrm>
          <a:prstGeom prst="rect">
            <a:avLst/>
          </a:prstGeom>
        </p:spPr>
      </p:pic>
      <p:pic>
        <p:nvPicPr>
          <p:cNvPr id="3" name="Imagem 2" descr="arduino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902430" y="4521824"/>
            <a:ext cx="2119745" cy="211974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2507673" y="449295"/>
            <a:ext cx="3575209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>
                <a:latin typeface="Exo 2" pitchFamily="50" charset="0"/>
              </a:rPr>
              <a:t>Estufa de cultivo fechado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>
                <a:latin typeface="Exo 2" pitchFamily="50" charset="0"/>
              </a:rPr>
              <a:t>Desenvolvimento de plantas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>
                <a:latin typeface="Exo 2" pitchFamily="50" charset="0"/>
              </a:rPr>
              <a:t>Vegetais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>
                <a:latin typeface="Exo 2" pitchFamily="50" charset="0"/>
              </a:rPr>
              <a:t>Orgânicos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>
                <a:latin typeface="Exo 2" pitchFamily="50" charset="0"/>
              </a:rPr>
              <a:t>Plantas Exóticas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>
                <a:latin typeface="Exo 2" pitchFamily="50" charset="0"/>
              </a:rPr>
              <a:t>medicinais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>
                <a:latin typeface="Exo 2" pitchFamily="50" charset="0"/>
              </a:rPr>
              <a:t>etc.</a:t>
            </a:r>
          </a:p>
          <a:p>
            <a:endParaRPr lang="pt-BR" sz="2800" dirty="0">
              <a:latin typeface="Bebas Neue Bold" panose="020B0606020202050201" pitchFamily="34" charset="0"/>
            </a:endParaRPr>
          </a:p>
        </p:txBody>
      </p:sp>
      <p:pic>
        <p:nvPicPr>
          <p:cNvPr id="6" name="Imagem 5" descr="nuvem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076730" y="3568200"/>
            <a:ext cx="1921714" cy="1175297"/>
          </a:xfrm>
          <a:prstGeom prst="rect">
            <a:avLst/>
          </a:prstGeom>
        </p:spPr>
      </p:pic>
      <p:sp>
        <p:nvSpPr>
          <p:cNvPr id="9" name="Seta em Curva para a Direita 8"/>
          <p:cNvSpPr/>
          <p:nvPr/>
        </p:nvSpPr>
        <p:spPr>
          <a:xfrm rot="20762537">
            <a:off x="654841" y="4019896"/>
            <a:ext cx="997528" cy="165839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1" name="Seta para a Direita 10"/>
          <p:cNvSpPr/>
          <p:nvPr/>
        </p:nvSpPr>
        <p:spPr>
          <a:xfrm>
            <a:off x="3887018" y="5290420"/>
            <a:ext cx="1246908" cy="6176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Seta em Curva para Cima 11"/>
          <p:cNvSpPr/>
          <p:nvPr/>
        </p:nvSpPr>
        <p:spPr>
          <a:xfrm rot="19761890">
            <a:off x="8920197" y="5377991"/>
            <a:ext cx="1551710" cy="93336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Imagem 15" descr="site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176910" y="828138"/>
            <a:ext cx="1721353" cy="1725283"/>
          </a:xfrm>
          <a:prstGeom prst="rect">
            <a:avLst/>
          </a:prstGeom>
        </p:spPr>
      </p:pic>
      <p:sp>
        <p:nvSpPr>
          <p:cNvPr id="17" name="Seta para Cima 16"/>
          <p:cNvSpPr/>
          <p:nvPr/>
        </p:nvSpPr>
        <p:spPr>
          <a:xfrm>
            <a:off x="9829768" y="2707394"/>
            <a:ext cx="415636" cy="83911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/>
          <p:cNvSpPr txBox="1"/>
          <p:nvPr/>
        </p:nvSpPr>
        <p:spPr>
          <a:xfrm>
            <a:off x="1757679" y="3895547"/>
            <a:ext cx="37968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b="1" dirty="0" smtClean="0"/>
              <a:t>Sensor</a:t>
            </a:r>
          </a:p>
          <a:p>
            <a:r>
              <a:rPr lang="pt-BR" sz="2000" b="1" dirty="0" smtClean="0"/>
              <a:t>Captura de umidade/temperatura</a:t>
            </a:r>
            <a:endParaRPr lang="pt-BR" sz="2000" b="1" dirty="0"/>
          </a:p>
        </p:txBody>
      </p:sp>
      <p:sp>
        <p:nvSpPr>
          <p:cNvPr id="20" name="CaixaDeTexto 19"/>
          <p:cNvSpPr txBox="1"/>
          <p:nvPr/>
        </p:nvSpPr>
        <p:spPr>
          <a:xfrm>
            <a:off x="6305815" y="3924074"/>
            <a:ext cx="15240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b="1" dirty="0" smtClean="0"/>
              <a:t>Receber </a:t>
            </a:r>
            <a:endParaRPr lang="pt-BR" sz="2000" b="1" dirty="0"/>
          </a:p>
          <a:p>
            <a:r>
              <a:rPr lang="pt-BR" sz="2000" b="1" dirty="0" smtClean="0"/>
              <a:t>temperatura</a:t>
            </a:r>
            <a:endParaRPr lang="pt-BR" sz="2000" b="1" dirty="0"/>
          </a:p>
        </p:txBody>
      </p:sp>
      <p:sp>
        <p:nvSpPr>
          <p:cNvPr id="21" name="CaixaDeTexto 20"/>
          <p:cNvSpPr txBox="1"/>
          <p:nvPr/>
        </p:nvSpPr>
        <p:spPr>
          <a:xfrm>
            <a:off x="10579384" y="3277743"/>
            <a:ext cx="15551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b="1" dirty="0" smtClean="0"/>
              <a:t>Registrado</a:t>
            </a:r>
          </a:p>
          <a:p>
            <a:r>
              <a:rPr lang="pt-BR" b="1" dirty="0" smtClean="0"/>
              <a:t>Nuvem/Banco</a:t>
            </a:r>
            <a:endParaRPr lang="pt-BR" b="1" dirty="0"/>
          </a:p>
        </p:txBody>
      </p:sp>
      <p:sp>
        <p:nvSpPr>
          <p:cNvPr id="23" name="Retângulo 22"/>
          <p:cNvSpPr/>
          <p:nvPr/>
        </p:nvSpPr>
        <p:spPr>
          <a:xfrm>
            <a:off x="7351555" y="1545133"/>
            <a:ext cx="175086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2000" b="1" dirty="0"/>
              <a:t>Exibido na tela</a:t>
            </a:r>
          </a:p>
        </p:txBody>
      </p:sp>
      <p:sp>
        <p:nvSpPr>
          <p:cNvPr id="7" name="Seta em Curva para Baixo 6"/>
          <p:cNvSpPr/>
          <p:nvPr/>
        </p:nvSpPr>
        <p:spPr>
          <a:xfrm flipH="1">
            <a:off x="6406443" y="695583"/>
            <a:ext cx="1815733" cy="849550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8259" y="1594374"/>
            <a:ext cx="1410871" cy="2226040"/>
          </a:xfrm>
          <a:prstGeom prst="rect">
            <a:avLst/>
          </a:prstGeom>
        </p:spPr>
      </p:pic>
      <p:sp>
        <p:nvSpPr>
          <p:cNvPr id="10" name="CaixaDeTexto 9"/>
          <p:cNvSpPr txBox="1"/>
          <p:nvPr/>
        </p:nvSpPr>
        <p:spPr>
          <a:xfrm>
            <a:off x="3773844" y="2707394"/>
            <a:ext cx="1433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b="1" dirty="0" smtClean="0"/>
              <a:t>Usuário Final</a:t>
            </a:r>
            <a:endParaRPr lang="pt-BR" b="1" dirty="0"/>
          </a:p>
        </p:txBody>
      </p:sp>
      <p:pic>
        <p:nvPicPr>
          <p:cNvPr id="19" name="Imagem 1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570" y="4612447"/>
            <a:ext cx="1521196" cy="152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4375" y="254872"/>
            <a:ext cx="6691385" cy="6691385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326" y="2418703"/>
            <a:ext cx="1103567" cy="1741183"/>
          </a:xfrm>
          <a:prstGeom prst="rect">
            <a:avLst/>
          </a:prstGeom>
        </p:spPr>
      </p:pic>
      <p:pic>
        <p:nvPicPr>
          <p:cNvPr id="3" name="Imagem 2" descr="site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039988" y="254872"/>
            <a:ext cx="1248244" cy="1251094"/>
          </a:xfrm>
          <a:prstGeom prst="rect">
            <a:avLst/>
          </a:prstGeom>
        </p:spPr>
      </p:pic>
      <p:pic>
        <p:nvPicPr>
          <p:cNvPr id="4" name="Imagem 3" descr="nuvem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751254" y="2597700"/>
            <a:ext cx="1921714" cy="1175297"/>
          </a:xfrm>
          <a:prstGeom prst="rect">
            <a:avLst/>
          </a:prstGeom>
        </p:spPr>
      </p:pic>
      <p:pic>
        <p:nvPicPr>
          <p:cNvPr id="5" name="Imagem 4" descr="arduino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215893" y="4546774"/>
            <a:ext cx="2119745" cy="2119745"/>
          </a:xfrm>
          <a:prstGeom prst="rect">
            <a:avLst/>
          </a:prstGeom>
        </p:spPr>
      </p:pic>
      <p:pic>
        <p:nvPicPr>
          <p:cNvPr id="7" name="Imagem 6" descr="ambient.04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997314" y="2061888"/>
            <a:ext cx="3347331" cy="2246920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296213" y="254872"/>
            <a:ext cx="40776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b="1" dirty="0">
                <a:latin typeface="Exo 2" pitchFamily="50" charset="0"/>
              </a:rPr>
              <a:t>Resultado Final: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516" y="4707981"/>
            <a:ext cx="1521196" cy="152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558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79764" y="2512580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pt-BR" sz="9600" b="1" dirty="0">
                <a:latin typeface="Exo 2" pitchFamily="50" charset="0"/>
                <a:ea typeface="+mn-ea"/>
                <a:cs typeface="+mn-cs"/>
              </a:rPr>
              <a:t>Obrigado!</a:t>
            </a:r>
          </a:p>
        </p:txBody>
      </p:sp>
    </p:spTree>
    <p:extLst>
      <p:ext uri="{BB962C8B-B14F-4D97-AF65-F5344CB8AC3E}">
        <p14:creationId xmlns:p14="http://schemas.microsoft.com/office/powerpoint/2010/main" val="301910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6000" b="1" dirty="0">
                <a:solidFill>
                  <a:srgbClr val="5B9BD5"/>
                </a:solidFill>
                <a:latin typeface="Exo 2" pitchFamily="50" charset="0"/>
                <a:ea typeface="+mn-ea"/>
                <a:cs typeface="+mn-cs"/>
              </a:rPr>
              <a:t>Clientes: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984375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pt-BR" sz="4000" dirty="0" smtClean="0">
                <a:latin typeface="Exo 2" pitchFamily="50" charset="0"/>
              </a:rPr>
              <a:t>-Voltado </a:t>
            </a:r>
            <a:r>
              <a:rPr lang="pt-BR" sz="4000" dirty="0">
                <a:latin typeface="Exo 2" pitchFamily="50" charset="0"/>
              </a:rPr>
              <a:t>publico que visa cultivar alimentos medicinais, orgânicos vegetais, hortaliças e </a:t>
            </a:r>
            <a:r>
              <a:rPr lang="pt-BR" sz="4000" dirty="0" smtClean="0">
                <a:latin typeface="Exo 2" pitchFamily="50" charset="0"/>
              </a:rPr>
              <a:t>etc</a:t>
            </a:r>
            <a:r>
              <a:rPr lang="pt-BR" sz="4000" dirty="0" smtClean="0">
                <a:latin typeface="Exo 2" pitchFamily="50" charset="0"/>
              </a:rPr>
              <a:t>.</a:t>
            </a:r>
          </a:p>
          <a:p>
            <a:pPr marL="0" indent="0" algn="just">
              <a:buNone/>
            </a:pPr>
            <a:r>
              <a:rPr lang="pt-BR" sz="4000" dirty="0" smtClean="0">
                <a:latin typeface="Exo 2" pitchFamily="50" charset="0"/>
              </a:rPr>
              <a:t>-moram </a:t>
            </a:r>
            <a:r>
              <a:rPr lang="pt-BR" sz="4000" dirty="0">
                <a:latin typeface="Exo 2" pitchFamily="50" charset="0"/>
              </a:rPr>
              <a:t>em apartamentos e condomínios fechados, além de residencial.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1568" y="4178315"/>
            <a:ext cx="4848864" cy="254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668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Elipse 47"/>
          <p:cNvSpPr/>
          <p:nvPr/>
        </p:nvSpPr>
        <p:spPr>
          <a:xfrm>
            <a:off x="1794294" y="3968151"/>
            <a:ext cx="3131390" cy="188055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5</a:t>
            </a:fld>
            <a:endParaRPr lang="pt-BR" sz="798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>
          <a:xfrm>
            <a:off x="0" y="98162"/>
            <a:ext cx="12191999" cy="694428"/>
          </a:xfrm>
        </p:spPr>
        <p:txBody>
          <a:bodyPr>
            <a:normAutofit/>
          </a:bodyPr>
          <a:lstStyle/>
          <a:p>
            <a:pPr algn="ctr"/>
            <a:r>
              <a:rPr lang="pt-BR" sz="3600" dirty="0" smtClean="0"/>
              <a:t>HLD – High Level Design </a:t>
            </a:r>
            <a:endParaRPr lang="pt-BR" sz="3600" dirty="0"/>
          </a:p>
        </p:txBody>
      </p:sp>
      <p:pic>
        <p:nvPicPr>
          <p:cNvPr id="5" name="Imagem 4" descr="sit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6416" y="1475117"/>
            <a:ext cx="1721353" cy="1725283"/>
          </a:xfrm>
          <a:prstGeom prst="rect">
            <a:avLst/>
          </a:prstGeom>
        </p:spPr>
      </p:pic>
      <p:pic>
        <p:nvPicPr>
          <p:cNvPr id="7" name="Imagem 6" descr="nuvem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06092" y="1381986"/>
            <a:ext cx="2536013" cy="1550995"/>
          </a:xfrm>
          <a:prstGeom prst="rect">
            <a:avLst/>
          </a:prstGeom>
        </p:spPr>
      </p:pic>
      <p:pic>
        <p:nvPicPr>
          <p:cNvPr id="8" name="Imagem 7" descr="node js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059259" y="1897811"/>
            <a:ext cx="1239377" cy="758085"/>
          </a:xfrm>
          <a:prstGeom prst="rect">
            <a:avLst/>
          </a:prstGeom>
        </p:spPr>
      </p:pic>
      <p:pic>
        <p:nvPicPr>
          <p:cNvPr id="10" name="Imagem 9" descr="arduino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532962" y="655606"/>
            <a:ext cx="3174521" cy="3174521"/>
          </a:xfrm>
          <a:prstGeom prst="rect">
            <a:avLst/>
          </a:prstGeom>
        </p:spPr>
      </p:pic>
      <p:pic>
        <p:nvPicPr>
          <p:cNvPr id="11" name="Imagem 10" descr="ambient.04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079629" y="3217652"/>
            <a:ext cx="5779700" cy="3467820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836764" y="983412"/>
            <a:ext cx="2335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latin typeface="Exo 2" pitchFamily="50" charset="0"/>
              </a:rPr>
              <a:t>INTERFACE -HTML</a:t>
            </a:r>
          </a:p>
        </p:txBody>
      </p:sp>
      <p:cxnSp>
        <p:nvCxnSpPr>
          <p:cNvPr id="15" name="Conector de seta reta 14"/>
          <p:cNvCxnSpPr/>
          <p:nvPr/>
        </p:nvCxnSpPr>
        <p:spPr>
          <a:xfrm>
            <a:off x="3053752" y="1820175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CaixaDeTexto 18"/>
          <p:cNvSpPr txBox="1"/>
          <p:nvPr/>
        </p:nvSpPr>
        <p:spPr>
          <a:xfrm>
            <a:off x="4123428" y="802256"/>
            <a:ext cx="2953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>
                <a:latin typeface="Exo 2" pitchFamily="50" charset="0"/>
              </a:rPr>
              <a:t>AZURE- BANCO DE DADOS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4899803" y="1112808"/>
            <a:ext cx="11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>
                <a:latin typeface="Exo 2" pitchFamily="50" charset="0"/>
              </a:rPr>
              <a:t>(NUVEM)</a:t>
            </a:r>
          </a:p>
        </p:txBody>
      </p:sp>
      <p:cxnSp>
        <p:nvCxnSpPr>
          <p:cNvPr id="21" name="Conector de seta reta 20"/>
          <p:cNvCxnSpPr/>
          <p:nvPr/>
        </p:nvCxnSpPr>
        <p:spPr>
          <a:xfrm>
            <a:off x="7131171" y="1825926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aixaDeTexto 22"/>
          <p:cNvSpPr txBox="1"/>
          <p:nvPr/>
        </p:nvSpPr>
        <p:spPr>
          <a:xfrm>
            <a:off x="10403457" y="3096883"/>
            <a:ext cx="16216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>
                <a:latin typeface="Exo 2" pitchFamily="50" charset="0"/>
              </a:rPr>
              <a:t>Arduino-UNO</a:t>
            </a:r>
          </a:p>
        </p:txBody>
      </p:sp>
      <p:cxnSp>
        <p:nvCxnSpPr>
          <p:cNvPr id="40" name="Conector angulado 39"/>
          <p:cNvCxnSpPr/>
          <p:nvPr/>
        </p:nvCxnSpPr>
        <p:spPr>
          <a:xfrm rot="5400000">
            <a:off x="9963510" y="3605843"/>
            <a:ext cx="1311216" cy="1017915"/>
          </a:xfrm>
          <a:prstGeom prst="bent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CaixaDeTexto 43"/>
          <p:cNvSpPr txBox="1"/>
          <p:nvPr/>
        </p:nvSpPr>
        <p:spPr>
          <a:xfrm>
            <a:off x="10795998" y="5253488"/>
            <a:ext cx="9882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b="1" dirty="0" smtClean="0">
                <a:latin typeface="Exo 2" pitchFamily="50" charset="0"/>
              </a:rPr>
              <a:t>Sensor </a:t>
            </a:r>
          </a:p>
          <a:p>
            <a:pPr algn="ctr"/>
            <a:r>
              <a:rPr lang="pt-BR" b="1" dirty="0" smtClean="0">
                <a:latin typeface="Exo 2" pitchFamily="50" charset="0"/>
              </a:rPr>
              <a:t>DHT11</a:t>
            </a:r>
            <a:endParaRPr lang="pt-BR" sz="1600" b="1" dirty="0" smtClean="0">
              <a:latin typeface="Exo 2" pitchFamily="50" charset="0"/>
            </a:endParaRPr>
          </a:p>
        </p:txBody>
      </p:sp>
      <p:cxnSp>
        <p:nvCxnSpPr>
          <p:cNvPr id="45" name="Conector de seta reta 44"/>
          <p:cNvCxnSpPr/>
          <p:nvPr/>
        </p:nvCxnSpPr>
        <p:spPr>
          <a:xfrm>
            <a:off x="7289321" y="5080958"/>
            <a:ext cx="2150853" cy="3738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CaixaDeTexto 46"/>
          <p:cNvSpPr txBox="1"/>
          <p:nvPr/>
        </p:nvSpPr>
        <p:spPr>
          <a:xfrm>
            <a:off x="1846052" y="4244198"/>
            <a:ext cx="30623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Estufa para</a:t>
            </a:r>
          </a:p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 cultivo indoor</a:t>
            </a:r>
          </a:p>
        </p:txBody>
      </p:sp>
      <p:sp>
        <p:nvSpPr>
          <p:cNvPr id="52" name="Seta em curva para baixo 51"/>
          <p:cNvSpPr/>
          <p:nvPr/>
        </p:nvSpPr>
        <p:spPr>
          <a:xfrm rot="20198831">
            <a:off x="3821503" y="3191774"/>
            <a:ext cx="1199072" cy="57796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22" name="Imagem 2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2308" y="4644434"/>
            <a:ext cx="1521196" cy="15211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4294967295"/>
          </p:nvPr>
        </p:nvSpPr>
        <p:spPr>
          <a:xfrm>
            <a:off x="11622088" y="6564313"/>
            <a:ext cx="569912" cy="193675"/>
          </a:xfrm>
        </p:spPr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6</a:t>
            </a:fld>
            <a:endParaRPr lang="pt-BR" sz="798" dirty="0"/>
          </a:p>
        </p:txBody>
      </p:sp>
      <p:sp>
        <p:nvSpPr>
          <p:cNvPr id="6" name="Retângulo 5"/>
          <p:cNvSpPr/>
          <p:nvPr/>
        </p:nvSpPr>
        <p:spPr>
          <a:xfrm>
            <a:off x="359604" y="1016323"/>
            <a:ext cx="2630479" cy="8972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solidFill>
                  <a:schemeClr val="bg1"/>
                </a:solidFill>
                <a:latin typeface="Exo 2" pitchFamily="50" charset="0"/>
              </a:rPr>
              <a:t>TELA DE CADASTRO/LOGIN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506255" y="641229"/>
            <a:ext cx="1077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latin typeface="Exo 2" pitchFamily="50" charset="0"/>
              </a:rPr>
              <a:t>Cliente:</a:t>
            </a:r>
          </a:p>
        </p:txBody>
      </p:sp>
      <p:sp>
        <p:nvSpPr>
          <p:cNvPr id="9" name="Seta para a direita 8"/>
          <p:cNvSpPr/>
          <p:nvPr/>
        </p:nvSpPr>
        <p:spPr>
          <a:xfrm>
            <a:off x="3042421" y="1125332"/>
            <a:ext cx="1407213" cy="6674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4540540" y="987568"/>
            <a:ext cx="2630479" cy="8972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solidFill>
                  <a:schemeClr val="bg1"/>
                </a:solidFill>
                <a:latin typeface="Exo 2" pitchFamily="50" charset="0"/>
              </a:rPr>
              <a:t>DEFINIR O TIPO DE ALIMENTO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480376" y="2297502"/>
            <a:ext cx="139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latin typeface="Exo 2" pitchFamily="50" charset="0"/>
              </a:rPr>
              <a:t>Aplicação: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365356" y="2706631"/>
            <a:ext cx="1824166" cy="6820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solidFill>
                  <a:schemeClr val="bg1"/>
                </a:solidFill>
                <a:latin typeface="Exo 2" pitchFamily="50" charset="0"/>
              </a:rPr>
              <a:t>SERVIDOR WEB</a:t>
            </a:r>
          </a:p>
        </p:txBody>
      </p:sp>
      <p:sp>
        <p:nvSpPr>
          <p:cNvPr id="13" name="Seta para a direita 12"/>
          <p:cNvSpPr/>
          <p:nvPr/>
        </p:nvSpPr>
        <p:spPr>
          <a:xfrm>
            <a:off x="9340672" y="2805893"/>
            <a:ext cx="729666" cy="5616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2998161" y="2751988"/>
            <a:ext cx="1799639" cy="6382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solidFill>
                  <a:schemeClr val="bg1"/>
                </a:solidFill>
                <a:latin typeface="Exo 2" pitchFamily="50" charset="0"/>
              </a:rPr>
              <a:t>INTERFACE-HTML</a:t>
            </a:r>
          </a:p>
        </p:txBody>
      </p:sp>
      <p:sp>
        <p:nvSpPr>
          <p:cNvPr id="15" name="Seta para a direita 14"/>
          <p:cNvSpPr/>
          <p:nvPr/>
        </p:nvSpPr>
        <p:spPr>
          <a:xfrm>
            <a:off x="4865687" y="2777193"/>
            <a:ext cx="699007" cy="5470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Imagem 15" descr="database-icon-106414-204216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508809" y="2546062"/>
            <a:ext cx="1130473" cy="1130473"/>
          </a:xfrm>
          <a:prstGeom prst="rect">
            <a:avLst/>
          </a:prstGeom>
        </p:spPr>
      </p:pic>
      <p:sp>
        <p:nvSpPr>
          <p:cNvPr id="17" name="CaixaDeTexto 16"/>
          <p:cNvSpPr txBox="1"/>
          <p:nvPr/>
        </p:nvSpPr>
        <p:spPr>
          <a:xfrm>
            <a:off x="5535455" y="2176730"/>
            <a:ext cx="928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 smtClean="0">
                <a:latin typeface="Exo 2" pitchFamily="50" charset="0"/>
              </a:rPr>
              <a:t>MySql</a:t>
            </a:r>
            <a:endParaRPr lang="pt-BR" sz="1600" b="1" dirty="0" smtClean="0">
              <a:latin typeface="Exo 2" pitchFamily="50" charset="0"/>
            </a:endParaRPr>
          </a:p>
        </p:txBody>
      </p:sp>
      <p:sp>
        <p:nvSpPr>
          <p:cNvPr id="18" name="Seta para a direita 17"/>
          <p:cNvSpPr/>
          <p:nvPr/>
        </p:nvSpPr>
        <p:spPr>
          <a:xfrm>
            <a:off x="6671673" y="2783857"/>
            <a:ext cx="729666" cy="5616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/>
          <p:cNvSpPr/>
          <p:nvPr/>
        </p:nvSpPr>
        <p:spPr>
          <a:xfrm>
            <a:off x="7471186" y="2777193"/>
            <a:ext cx="1799639" cy="6382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solidFill>
                  <a:schemeClr val="bg1"/>
                </a:solidFill>
                <a:latin typeface="Exo 2" pitchFamily="50" charset="0"/>
              </a:rPr>
              <a:t>ARDUINO UNO</a:t>
            </a:r>
          </a:p>
          <a:p>
            <a:pPr algn="ctr"/>
            <a:r>
              <a:rPr lang="pt-BR" sz="1600" b="1" dirty="0" smtClean="0">
                <a:solidFill>
                  <a:schemeClr val="bg1"/>
                </a:solidFill>
                <a:latin typeface="Exo 2" pitchFamily="50" charset="0"/>
              </a:rPr>
              <a:t>C++/NODE J.S</a:t>
            </a:r>
          </a:p>
        </p:txBody>
      </p:sp>
      <p:sp>
        <p:nvSpPr>
          <p:cNvPr id="20" name="Seta para a direita 19"/>
          <p:cNvSpPr/>
          <p:nvPr/>
        </p:nvSpPr>
        <p:spPr>
          <a:xfrm>
            <a:off x="2239515" y="2799878"/>
            <a:ext cx="729666" cy="5616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20"/>
          <p:cNvSpPr/>
          <p:nvPr/>
        </p:nvSpPr>
        <p:spPr>
          <a:xfrm>
            <a:off x="10115792" y="2723678"/>
            <a:ext cx="1824166" cy="6820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solidFill>
                  <a:schemeClr val="bg1"/>
                </a:solidFill>
                <a:latin typeface="Exo 2" pitchFamily="50" charset="0"/>
              </a:rPr>
              <a:t>SENSOR DHT11</a:t>
            </a:r>
          </a:p>
        </p:txBody>
      </p:sp>
      <p:sp>
        <p:nvSpPr>
          <p:cNvPr id="23" name="CaixaDeTexto 22"/>
          <p:cNvSpPr txBox="1"/>
          <p:nvPr/>
        </p:nvSpPr>
        <p:spPr>
          <a:xfrm>
            <a:off x="523508" y="3927892"/>
            <a:ext cx="1283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latin typeface="Exo 2" pitchFamily="50" charset="0"/>
              </a:rPr>
              <a:t>Gateway:</a:t>
            </a:r>
          </a:p>
        </p:txBody>
      </p:sp>
      <p:sp>
        <p:nvSpPr>
          <p:cNvPr id="24" name="Retângulo 23"/>
          <p:cNvSpPr/>
          <p:nvPr/>
        </p:nvSpPr>
        <p:spPr>
          <a:xfrm>
            <a:off x="371107" y="4247883"/>
            <a:ext cx="1824166" cy="6820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solidFill>
                  <a:schemeClr val="bg1"/>
                </a:solidFill>
                <a:latin typeface="Exo 2" pitchFamily="50" charset="0"/>
              </a:rPr>
              <a:t>INTERNET</a:t>
            </a:r>
          </a:p>
        </p:txBody>
      </p:sp>
      <p:sp>
        <p:nvSpPr>
          <p:cNvPr id="25" name="CaixaDeTexto 24"/>
          <p:cNvSpPr txBox="1"/>
          <p:nvPr/>
        </p:nvSpPr>
        <p:spPr>
          <a:xfrm>
            <a:off x="572391" y="5287990"/>
            <a:ext cx="1033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 smtClean="0">
                <a:latin typeface="Exo 2" pitchFamily="50" charset="0"/>
              </a:rPr>
              <a:t>Device</a:t>
            </a:r>
            <a:r>
              <a:rPr lang="pt-BR" b="1" dirty="0" smtClean="0">
                <a:latin typeface="Exo 2" pitchFamily="50" charset="0"/>
              </a:rPr>
              <a:t>:</a:t>
            </a:r>
          </a:p>
        </p:txBody>
      </p:sp>
      <p:sp>
        <p:nvSpPr>
          <p:cNvPr id="26" name="Retângulo 25"/>
          <p:cNvSpPr/>
          <p:nvPr/>
        </p:nvSpPr>
        <p:spPr>
          <a:xfrm>
            <a:off x="402737" y="5659740"/>
            <a:ext cx="1824166" cy="6820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solidFill>
                  <a:schemeClr val="bg1"/>
                </a:solidFill>
                <a:latin typeface="Exo 2" pitchFamily="50" charset="0"/>
              </a:rPr>
              <a:t>SENSOR </a:t>
            </a:r>
          </a:p>
        </p:txBody>
      </p:sp>
      <p:sp>
        <p:nvSpPr>
          <p:cNvPr id="27" name="Retângulo 26"/>
          <p:cNvSpPr/>
          <p:nvPr/>
        </p:nvSpPr>
        <p:spPr>
          <a:xfrm>
            <a:off x="5647020" y="5657322"/>
            <a:ext cx="1824166" cy="6820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solidFill>
                  <a:schemeClr val="bg1"/>
                </a:solidFill>
                <a:latin typeface="Exo 2" pitchFamily="50" charset="0"/>
              </a:rPr>
              <a:t>ESTUFA</a:t>
            </a:r>
          </a:p>
        </p:txBody>
      </p:sp>
      <p:sp>
        <p:nvSpPr>
          <p:cNvPr id="28" name="Retângulo 27"/>
          <p:cNvSpPr/>
          <p:nvPr/>
        </p:nvSpPr>
        <p:spPr>
          <a:xfrm>
            <a:off x="3013666" y="5665489"/>
            <a:ext cx="1824166" cy="6820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solidFill>
                  <a:schemeClr val="bg1"/>
                </a:solidFill>
                <a:latin typeface="Exo 2" pitchFamily="50" charset="0"/>
              </a:rPr>
              <a:t>ARDUINO</a:t>
            </a:r>
          </a:p>
        </p:txBody>
      </p:sp>
      <p:sp>
        <p:nvSpPr>
          <p:cNvPr id="29" name="Seta para a direita 28"/>
          <p:cNvSpPr/>
          <p:nvPr/>
        </p:nvSpPr>
        <p:spPr>
          <a:xfrm>
            <a:off x="2282014" y="5732962"/>
            <a:ext cx="699007" cy="5470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Seta para a direita 29"/>
          <p:cNvSpPr/>
          <p:nvPr/>
        </p:nvSpPr>
        <p:spPr>
          <a:xfrm>
            <a:off x="4882724" y="5725678"/>
            <a:ext cx="699007" cy="5470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21"/>
          <p:cNvSpPr/>
          <p:nvPr/>
        </p:nvSpPr>
        <p:spPr>
          <a:xfrm>
            <a:off x="2186539" y="8107"/>
            <a:ext cx="378661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600" b="1" dirty="0">
                <a:solidFill>
                  <a:srgbClr val="6BCDDC"/>
                </a:solidFill>
                <a:latin typeface="Exo 2"/>
              </a:rPr>
              <a:t>LLD – LOW LEVEL </a:t>
            </a:r>
            <a:r>
              <a:rPr lang="pt-BR" sz="3600" b="1" dirty="0" smtClean="0">
                <a:solidFill>
                  <a:srgbClr val="6BCDDC"/>
                </a:solidFill>
                <a:latin typeface="Exo 2"/>
              </a:rPr>
              <a:t>DESIGN</a:t>
            </a:r>
            <a:endParaRPr lang="pt-BR" sz="3600" b="1" dirty="0">
              <a:solidFill>
                <a:srgbClr val="6BCDDC"/>
              </a:solidFill>
              <a:latin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2164390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59873" y="2761961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pt-BR" sz="9600" b="1" dirty="0">
                <a:solidFill>
                  <a:srgbClr val="5B9BD5"/>
                </a:solidFill>
                <a:latin typeface="Exo 2" pitchFamily="50" charset="0"/>
                <a:ea typeface="+mn-ea"/>
                <a:cs typeface="+mn-cs"/>
              </a:rPr>
              <a:t>Etapas?</a:t>
            </a:r>
          </a:p>
        </p:txBody>
      </p:sp>
    </p:spTree>
    <p:extLst>
      <p:ext uri="{BB962C8B-B14F-4D97-AF65-F5344CB8AC3E}">
        <p14:creationId xmlns:p14="http://schemas.microsoft.com/office/powerpoint/2010/main" val="3669046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Elipse 47"/>
          <p:cNvSpPr/>
          <p:nvPr/>
        </p:nvSpPr>
        <p:spPr>
          <a:xfrm>
            <a:off x="1794294" y="3968151"/>
            <a:ext cx="3131390" cy="188055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8</a:t>
            </a:fld>
            <a:endParaRPr lang="pt-BR" sz="798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>
          <a:xfrm>
            <a:off x="0" y="98162"/>
            <a:ext cx="12191999" cy="694428"/>
          </a:xfrm>
        </p:spPr>
        <p:txBody>
          <a:bodyPr>
            <a:normAutofit/>
          </a:bodyPr>
          <a:lstStyle/>
          <a:p>
            <a:pPr algn="r"/>
            <a:r>
              <a:rPr lang="pt-BR" sz="3600" dirty="0" smtClean="0"/>
              <a:t>Etapas</a:t>
            </a:r>
            <a:r>
              <a:rPr lang="pt-BR" sz="3600" dirty="0"/>
              <a:t> </a:t>
            </a:r>
            <a:r>
              <a:rPr lang="pt-BR" sz="3600" dirty="0" smtClean="0"/>
              <a:t>- Desenvolvimento</a:t>
            </a:r>
          </a:p>
        </p:txBody>
      </p:sp>
      <p:pic>
        <p:nvPicPr>
          <p:cNvPr id="5" name="Imagem 4" descr="sit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6416" y="1475117"/>
            <a:ext cx="1721353" cy="1725283"/>
          </a:xfrm>
          <a:prstGeom prst="rect">
            <a:avLst/>
          </a:prstGeom>
        </p:spPr>
      </p:pic>
      <p:pic>
        <p:nvPicPr>
          <p:cNvPr id="7" name="Imagem 6" descr="nuvem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06092" y="1381986"/>
            <a:ext cx="2536013" cy="1550995"/>
          </a:xfrm>
          <a:prstGeom prst="rect">
            <a:avLst/>
          </a:prstGeom>
        </p:spPr>
      </p:pic>
      <p:pic>
        <p:nvPicPr>
          <p:cNvPr id="8" name="Imagem 7" descr="node js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285317" y="1897811"/>
            <a:ext cx="874395" cy="534838"/>
          </a:xfrm>
          <a:prstGeom prst="rect">
            <a:avLst/>
          </a:prstGeom>
        </p:spPr>
      </p:pic>
      <p:pic>
        <p:nvPicPr>
          <p:cNvPr id="10" name="Imagem 9" descr="arduino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532962" y="655606"/>
            <a:ext cx="3174521" cy="3174521"/>
          </a:xfrm>
          <a:prstGeom prst="rect">
            <a:avLst/>
          </a:prstGeom>
        </p:spPr>
      </p:pic>
      <p:pic>
        <p:nvPicPr>
          <p:cNvPr id="11" name="Imagem 10" descr="ambient.04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079629" y="3217652"/>
            <a:ext cx="5779700" cy="3467820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836764" y="1078302"/>
            <a:ext cx="21048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INTERFACE -HTML</a:t>
            </a:r>
          </a:p>
        </p:txBody>
      </p:sp>
      <p:cxnSp>
        <p:nvCxnSpPr>
          <p:cNvPr id="15" name="Conector de seta reta 14"/>
          <p:cNvCxnSpPr/>
          <p:nvPr/>
        </p:nvCxnSpPr>
        <p:spPr>
          <a:xfrm>
            <a:off x="3053752" y="1820175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CaixaDeTexto 18"/>
          <p:cNvSpPr txBox="1"/>
          <p:nvPr/>
        </p:nvSpPr>
        <p:spPr>
          <a:xfrm>
            <a:off x="4123428" y="802256"/>
            <a:ext cx="27767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AZURE- BANCO DE DADOS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4899803" y="1112808"/>
            <a:ext cx="1048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(NUVEM)</a:t>
            </a:r>
          </a:p>
        </p:txBody>
      </p:sp>
      <p:cxnSp>
        <p:nvCxnSpPr>
          <p:cNvPr id="21" name="Conector de seta reta 20"/>
          <p:cNvCxnSpPr/>
          <p:nvPr/>
        </p:nvCxnSpPr>
        <p:spPr>
          <a:xfrm>
            <a:off x="7131171" y="1825926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aixaDeTexto 22"/>
          <p:cNvSpPr txBox="1"/>
          <p:nvPr/>
        </p:nvSpPr>
        <p:spPr>
          <a:xfrm>
            <a:off x="10403457" y="3096883"/>
            <a:ext cx="15424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Arduino-UNO</a:t>
            </a:r>
          </a:p>
        </p:txBody>
      </p:sp>
      <p:cxnSp>
        <p:nvCxnSpPr>
          <p:cNvPr id="40" name="Conector angulado 39"/>
          <p:cNvCxnSpPr/>
          <p:nvPr/>
        </p:nvCxnSpPr>
        <p:spPr>
          <a:xfrm rot="5400000">
            <a:off x="9963510" y="3605843"/>
            <a:ext cx="1311216" cy="1017915"/>
          </a:xfrm>
          <a:prstGeom prst="bent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CaixaDeTexto 43"/>
          <p:cNvSpPr txBox="1"/>
          <p:nvPr/>
        </p:nvSpPr>
        <p:spPr>
          <a:xfrm>
            <a:off x="10841459" y="5253488"/>
            <a:ext cx="8972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 smtClean="0">
                <a:latin typeface="Exo 2" pitchFamily="50" charset="0"/>
              </a:rPr>
              <a:t>Sensor </a:t>
            </a:r>
          </a:p>
          <a:p>
            <a:pPr algn="ctr"/>
            <a:r>
              <a:rPr lang="pt-BR" sz="1600" b="1" dirty="0" smtClean="0">
                <a:latin typeface="Exo 2" pitchFamily="50" charset="0"/>
              </a:rPr>
              <a:t>DHT11</a:t>
            </a:r>
          </a:p>
        </p:txBody>
      </p:sp>
      <p:cxnSp>
        <p:nvCxnSpPr>
          <p:cNvPr id="45" name="Conector de seta reta 44"/>
          <p:cNvCxnSpPr/>
          <p:nvPr/>
        </p:nvCxnSpPr>
        <p:spPr>
          <a:xfrm>
            <a:off x="7289321" y="5080958"/>
            <a:ext cx="2150853" cy="3738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CaixaDeTexto 46"/>
          <p:cNvSpPr txBox="1"/>
          <p:nvPr/>
        </p:nvSpPr>
        <p:spPr>
          <a:xfrm>
            <a:off x="1846052" y="4244198"/>
            <a:ext cx="30623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Estufa para</a:t>
            </a:r>
          </a:p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 cultivo indoor</a:t>
            </a:r>
          </a:p>
        </p:txBody>
      </p:sp>
      <p:sp>
        <p:nvSpPr>
          <p:cNvPr id="52" name="Seta em curva para baixo 51"/>
          <p:cNvSpPr/>
          <p:nvPr/>
        </p:nvSpPr>
        <p:spPr>
          <a:xfrm rot="20198831">
            <a:off x="3821503" y="3191774"/>
            <a:ext cx="1199072" cy="57796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2308" y="4644434"/>
            <a:ext cx="1521196" cy="152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044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Elipse 47"/>
          <p:cNvSpPr/>
          <p:nvPr/>
        </p:nvSpPr>
        <p:spPr>
          <a:xfrm>
            <a:off x="1794294" y="3968151"/>
            <a:ext cx="3131390" cy="188055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9</a:t>
            </a:fld>
            <a:endParaRPr lang="pt-BR" sz="798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>
          <a:xfrm>
            <a:off x="0" y="98162"/>
            <a:ext cx="12191999" cy="694428"/>
          </a:xfrm>
        </p:spPr>
        <p:txBody>
          <a:bodyPr>
            <a:normAutofit/>
          </a:bodyPr>
          <a:lstStyle/>
          <a:p>
            <a:pPr algn="r"/>
            <a:r>
              <a:rPr lang="pt-BR" sz="3600" dirty="0" smtClean="0"/>
              <a:t>Etapas</a:t>
            </a:r>
            <a:r>
              <a:rPr lang="pt-BR" sz="3600" dirty="0"/>
              <a:t> </a:t>
            </a:r>
            <a:r>
              <a:rPr lang="pt-BR" sz="3600" dirty="0" smtClean="0"/>
              <a:t>- </a:t>
            </a:r>
            <a:r>
              <a:rPr lang="pt-BR" sz="3600" dirty="0"/>
              <a:t>D</a:t>
            </a:r>
            <a:r>
              <a:rPr lang="pt-BR" sz="3600" dirty="0" smtClean="0"/>
              <a:t>esenvolvimento</a:t>
            </a:r>
          </a:p>
        </p:txBody>
      </p:sp>
      <p:pic>
        <p:nvPicPr>
          <p:cNvPr id="5" name="Imagem 4" descr="sit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6416" y="1475117"/>
            <a:ext cx="1721353" cy="1725283"/>
          </a:xfrm>
          <a:prstGeom prst="rect">
            <a:avLst/>
          </a:prstGeom>
        </p:spPr>
      </p:pic>
      <p:pic>
        <p:nvPicPr>
          <p:cNvPr id="7" name="Imagem 6" descr="nuvem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06092" y="1381986"/>
            <a:ext cx="2536013" cy="1550995"/>
          </a:xfrm>
          <a:prstGeom prst="rect">
            <a:avLst/>
          </a:prstGeom>
        </p:spPr>
      </p:pic>
      <p:pic>
        <p:nvPicPr>
          <p:cNvPr id="8" name="Imagem 7" descr="node js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285317" y="1897811"/>
            <a:ext cx="874395" cy="534838"/>
          </a:xfrm>
          <a:prstGeom prst="rect">
            <a:avLst/>
          </a:prstGeom>
        </p:spPr>
      </p:pic>
      <p:pic>
        <p:nvPicPr>
          <p:cNvPr id="10" name="Imagem 9" descr="arduino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532962" y="655606"/>
            <a:ext cx="3174521" cy="3174521"/>
          </a:xfrm>
          <a:prstGeom prst="rect">
            <a:avLst/>
          </a:prstGeom>
        </p:spPr>
      </p:pic>
      <p:pic>
        <p:nvPicPr>
          <p:cNvPr id="11" name="Imagem 10" descr="ambient.04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079629" y="3217652"/>
            <a:ext cx="5779700" cy="3467820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836764" y="1078302"/>
            <a:ext cx="21048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INTERFACE -HTML</a:t>
            </a:r>
          </a:p>
        </p:txBody>
      </p:sp>
      <p:cxnSp>
        <p:nvCxnSpPr>
          <p:cNvPr id="15" name="Conector de seta reta 14"/>
          <p:cNvCxnSpPr/>
          <p:nvPr/>
        </p:nvCxnSpPr>
        <p:spPr>
          <a:xfrm>
            <a:off x="3053752" y="1820175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CaixaDeTexto 18"/>
          <p:cNvSpPr txBox="1"/>
          <p:nvPr/>
        </p:nvSpPr>
        <p:spPr>
          <a:xfrm>
            <a:off x="4123428" y="802256"/>
            <a:ext cx="27767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AZURE- BANCO DE DADOS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4899803" y="1112808"/>
            <a:ext cx="1048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(NUVEM)</a:t>
            </a:r>
          </a:p>
        </p:txBody>
      </p:sp>
      <p:cxnSp>
        <p:nvCxnSpPr>
          <p:cNvPr id="21" name="Conector de seta reta 20"/>
          <p:cNvCxnSpPr/>
          <p:nvPr/>
        </p:nvCxnSpPr>
        <p:spPr>
          <a:xfrm>
            <a:off x="7131171" y="1825926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aixaDeTexto 22"/>
          <p:cNvSpPr txBox="1"/>
          <p:nvPr/>
        </p:nvSpPr>
        <p:spPr>
          <a:xfrm>
            <a:off x="10403457" y="3096883"/>
            <a:ext cx="15424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Arduino-UNO</a:t>
            </a:r>
          </a:p>
        </p:txBody>
      </p:sp>
      <p:cxnSp>
        <p:nvCxnSpPr>
          <p:cNvPr id="40" name="Conector angulado 39"/>
          <p:cNvCxnSpPr/>
          <p:nvPr/>
        </p:nvCxnSpPr>
        <p:spPr>
          <a:xfrm rot="5400000">
            <a:off x="9963510" y="3605843"/>
            <a:ext cx="1311216" cy="1017915"/>
          </a:xfrm>
          <a:prstGeom prst="bent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CaixaDeTexto 43"/>
          <p:cNvSpPr txBox="1"/>
          <p:nvPr/>
        </p:nvSpPr>
        <p:spPr>
          <a:xfrm>
            <a:off x="10841459" y="5253488"/>
            <a:ext cx="8972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 smtClean="0">
                <a:latin typeface="Exo 2" pitchFamily="50" charset="0"/>
              </a:rPr>
              <a:t>Sensor </a:t>
            </a:r>
          </a:p>
          <a:p>
            <a:pPr algn="ctr"/>
            <a:r>
              <a:rPr lang="pt-BR" sz="1600" b="1" dirty="0" smtClean="0">
                <a:latin typeface="Exo 2" pitchFamily="50" charset="0"/>
              </a:rPr>
              <a:t>DHT11</a:t>
            </a:r>
          </a:p>
        </p:txBody>
      </p:sp>
      <p:cxnSp>
        <p:nvCxnSpPr>
          <p:cNvPr id="45" name="Conector de seta reta 44"/>
          <p:cNvCxnSpPr/>
          <p:nvPr/>
        </p:nvCxnSpPr>
        <p:spPr>
          <a:xfrm>
            <a:off x="7289321" y="5080958"/>
            <a:ext cx="2150853" cy="3738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CaixaDeTexto 46"/>
          <p:cNvSpPr txBox="1"/>
          <p:nvPr/>
        </p:nvSpPr>
        <p:spPr>
          <a:xfrm>
            <a:off x="1846052" y="4244198"/>
            <a:ext cx="30623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Estufa para</a:t>
            </a:r>
          </a:p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 cultivo indoor</a:t>
            </a:r>
          </a:p>
        </p:txBody>
      </p:sp>
      <p:sp>
        <p:nvSpPr>
          <p:cNvPr id="52" name="Seta em curva para baixo 51"/>
          <p:cNvSpPr/>
          <p:nvPr/>
        </p:nvSpPr>
        <p:spPr>
          <a:xfrm rot="20198831">
            <a:off x="3821503" y="3191774"/>
            <a:ext cx="1199072" cy="57796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737106" y="1220788"/>
            <a:ext cx="2297990" cy="2297990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4" name="Imagem 2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2308" y="4644434"/>
            <a:ext cx="1521196" cy="152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19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1011</TotalTime>
  <Words>680</Words>
  <Application>Microsoft Office PowerPoint</Application>
  <PresentationFormat>Widescreen</PresentationFormat>
  <Paragraphs>247</Paragraphs>
  <Slides>33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33</vt:i4>
      </vt:variant>
    </vt:vector>
  </HeadingPairs>
  <TitlesOfParts>
    <vt:vector size="40" baseType="lpstr">
      <vt:lpstr>Arial</vt:lpstr>
      <vt:lpstr>Bebas Neue Bold</vt:lpstr>
      <vt:lpstr>Calibri</vt:lpstr>
      <vt:lpstr>Calibri Light</vt:lpstr>
      <vt:lpstr>Exo 2</vt:lpstr>
      <vt:lpstr>Tahoma</vt:lpstr>
      <vt:lpstr>Tema do Office</vt:lpstr>
      <vt:lpstr>Apresentação do PowerPoint</vt:lpstr>
      <vt:lpstr>Cultivo Indoor</vt:lpstr>
      <vt:lpstr>MERCADO:</vt:lpstr>
      <vt:lpstr>Clientes:</vt:lpstr>
      <vt:lpstr>Apresentação do PowerPoint</vt:lpstr>
      <vt:lpstr>Apresentação do PowerPoint</vt:lpstr>
      <vt:lpstr>Etapas?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Aluno Best</dc:creator>
  <cp:lastModifiedBy>marciologistica bore</cp:lastModifiedBy>
  <cp:revision>94</cp:revision>
  <dcterms:created xsi:type="dcterms:W3CDTF">2018-02-05T13:35:33Z</dcterms:created>
  <dcterms:modified xsi:type="dcterms:W3CDTF">2018-10-05T04:29:36Z</dcterms:modified>
</cp:coreProperties>
</file>

<file path=docProps/thumbnail.jpeg>
</file>